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8288000" cy="10287000"/>
  <p:notesSz cx="6858000" cy="9144000"/>
  <p:embeddedFontLst>
    <p:embeddedFont>
      <p:font typeface="Open Sans" panose="020B0604020202020204" charset="0"/>
      <p:regular r:id="rId9"/>
    </p:embeddedFont>
    <p:embeddedFont>
      <p:font typeface="Open Sans Bold" panose="020B0604020202020204" charset="0"/>
      <p:regular r:id="rId10"/>
    </p:embeddedFont>
    <p:embeddedFont>
      <p:font typeface="Barlow Bold" panose="020B0604020202020204" charset="0"/>
      <p:regular r:id="rId11"/>
    </p:embeddedFont>
    <p:embeddedFont>
      <p:font typeface="Calibri" panose="020F0502020204030204" pitchFamily="34" charset="0"/>
      <p:regular r:id="rId12"/>
      <p:bold r:id="rId13"/>
      <p:italic r:id="rId14"/>
      <p:boldItalic r:id="rId15"/>
    </p:embeddedFont>
    <p:embeddedFont>
      <p:font typeface="Open Sans Extra Bold" panose="020B0604020202020204" charset="0"/>
      <p:regular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53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651750" y="651750"/>
            <a:ext cx="16984499" cy="8983499"/>
            <a:chOff x="0" y="0"/>
            <a:chExt cx="22645999" cy="11977999"/>
          </a:xfrm>
        </p:grpSpPr>
        <p:grpSp>
          <p:nvGrpSpPr>
            <p:cNvPr id="3" name="Group 3"/>
            <p:cNvGrpSpPr/>
            <p:nvPr/>
          </p:nvGrpSpPr>
          <p:grpSpPr>
            <a:xfrm>
              <a:off x="0" y="0"/>
              <a:ext cx="22645999" cy="11977999"/>
              <a:chOff x="0" y="0"/>
              <a:chExt cx="5745374" cy="3038863"/>
            </a:xfrm>
          </p:grpSpPr>
          <p:sp>
            <p:nvSpPr>
              <p:cNvPr id="4" name="Freeform 4"/>
              <p:cNvSpPr/>
              <p:nvPr/>
            </p:nvSpPr>
            <p:spPr>
              <a:xfrm>
                <a:off x="0" y="0"/>
                <a:ext cx="5745374" cy="3038863"/>
              </a:xfrm>
              <a:custGeom>
                <a:avLst/>
                <a:gdLst/>
                <a:ahLst/>
                <a:cxnLst/>
                <a:rect l="l" t="t" r="r" b="b"/>
                <a:pathLst>
                  <a:path w="5745374" h="3038863">
                    <a:moveTo>
                      <a:pt x="5620914" y="3038863"/>
                    </a:moveTo>
                    <a:lnTo>
                      <a:pt x="124460" y="3038863"/>
                    </a:lnTo>
                    <a:cubicBezTo>
                      <a:pt x="55880" y="3038863"/>
                      <a:pt x="0" y="2982983"/>
                      <a:pt x="0" y="2914403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5620914" y="0"/>
                    </a:lnTo>
                    <a:cubicBezTo>
                      <a:pt x="5689494" y="0"/>
                      <a:pt x="5745374" y="55880"/>
                      <a:pt x="5745374" y="124460"/>
                    </a:cubicBezTo>
                    <a:lnTo>
                      <a:pt x="5745374" y="2914403"/>
                    </a:lnTo>
                    <a:cubicBezTo>
                      <a:pt x="5745374" y="2982983"/>
                      <a:pt x="5689494" y="3038863"/>
                      <a:pt x="5620914" y="3038863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</p:sp>
        </p:grpSp>
        <p:sp>
          <p:nvSpPr>
            <p:cNvPr id="5" name="AutoShape 5"/>
            <p:cNvSpPr/>
            <p:nvPr/>
          </p:nvSpPr>
          <p:spPr>
            <a:xfrm>
              <a:off x="0" y="1266422"/>
              <a:ext cx="22645999" cy="0"/>
            </a:xfrm>
            <a:prstGeom prst="line">
              <a:avLst/>
            </a:prstGeom>
            <a:ln w="12700" cap="rnd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grpSp>
          <p:nvGrpSpPr>
            <p:cNvPr id="6" name="Group 6"/>
            <p:cNvGrpSpPr/>
            <p:nvPr/>
          </p:nvGrpSpPr>
          <p:grpSpPr>
            <a:xfrm rot="-10800000">
              <a:off x="1386781" y="502600"/>
              <a:ext cx="289704" cy="289704"/>
              <a:chOff x="0" y="0"/>
              <a:chExt cx="6350000" cy="6350000"/>
            </a:xfrm>
          </p:grpSpPr>
          <p:sp>
            <p:nvSpPr>
              <p:cNvPr id="7" name="Freeform 7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FF0000"/>
              </a:solidFill>
            </p:spPr>
          </p:sp>
        </p:grpSp>
        <p:grpSp>
          <p:nvGrpSpPr>
            <p:cNvPr id="8" name="Group 8"/>
            <p:cNvGrpSpPr/>
            <p:nvPr/>
          </p:nvGrpSpPr>
          <p:grpSpPr>
            <a:xfrm rot="-10800000">
              <a:off x="1039940" y="502600"/>
              <a:ext cx="289704" cy="289704"/>
              <a:chOff x="0" y="0"/>
              <a:chExt cx="6350000" cy="6350000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FFD558"/>
              </a:solidFill>
            </p:spPr>
          </p:sp>
        </p:grpSp>
        <p:grpSp>
          <p:nvGrpSpPr>
            <p:cNvPr id="10" name="Group 10"/>
            <p:cNvGrpSpPr/>
            <p:nvPr/>
          </p:nvGrpSpPr>
          <p:grpSpPr>
            <a:xfrm rot="-10800000">
              <a:off x="693100" y="502600"/>
              <a:ext cx="289704" cy="289704"/>
              <a:chOff x="0" y="0"/>
              <a:chExt cx="6350000" cy="6350000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1E803E"/>
              </a:solidFill>
            </p:spPr>
          </p:sp>
        </p:grpSp>
      </p:grpSp>
      <p:pic>
        <p:nvPicPr>
          <p:cNvPr id="12" name="Picture 1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19844" y="8971572"/>
            <a:ext cx="479273" cy="482442"/>
          </a:xfrm>
          <a:prstGeom prst="rect">
            <a:avLst/>
          </a:prstGeom>
        </p:spPr>
      </p:pic>
      <p:pic>
        <p:nvPicPr>
          <p:cNvPr id="13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p:blipFill>
        <p:spPr>
          <a:xfrm>
            <a:off x="6193507" y="8996815"/>
            <a:ext cx="507685" cy="507685"/>
          </a:xfrm>
          <a:prstGeom prst="rect">
            <a:avLst/>
          </a:prstGeom>
        </p:spPr>
      </p:pic>
      <p:pic>
        <p:nvPicPr>
          <p:cNvPr id="14" name="Picture 1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10283931" y="9022058"/>
            <a:ext cx="497726" cy="497726"/>
          </a:xfrm>
          <a:prstGeom prst="rect">
            <a:avLst/>
          </a:prstGeom>
        </p:spPr>
      </p:pic>
      <p:pic>
        <p:nvPicPr>
          <p:cNvPr id="15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>
            <a:fillRect/>
          </a:stretch>
        </p:blipFill>
        <p:spPr>
          <a:xfrm>
            <a:off x="14259622" y="9047302"/>
            <a:ext cx="577922" cy="406712"/>
          </a:xfrm>
          <a:prstGeom prst="rect">
            <a:avLst/>
          </a:prstGeom>
        </p:spPr>
      </p:pic>
      <p:sp>
        <p:nvSpPr>
          <p:cNvPr id="16" name="TextBox 16"/>
          <p:cNvSpPr txBox="1"/>
          <p:nvPr/>
        </p:nvSpPr>
        <p:spPr>
          <a:xfrm>
            <a:off x="1332467" y="8964908"/>
            <a:ext cx="4393109" cy="5143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1E803E"/>
                </a:solidFill>
                <a:latin typeface="Open Sans"/>
              </a:rPr>
              <a:t>www.temseguranca.com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6834542" y="8964908"/>
            <a:ext cx="2877889" cy="5143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1E803E"/>
                </a:solidFill>
                <a:latin typeface="Open Sans"/>
              </a:rPr>
              <a:t>@temseguranca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0915007" y="8939665"/>
            <a:ext cx="2877889" cy="5143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1E803E"/>
                </a:solidFill>
                <a:latin typeface="Open Sans"/>
              </a:rPr>
              <a:t>@temseguranca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14970894" y="8939665"/>
            <a:ext cx="2535287" cy="5143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1E803E"/>
                </a:solidFill>
                <a:latin typeface="Open Sans"/>
              </a:rPr>
              <a:t>temseguranca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199117" y="766050"/>
            <a:ext cx="3135103" cy="80077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026"/>
              </a:lnSpc>
            </a:pPr>
            <a:r>
              <a:rPr lang="en-US" sz="6026">
                <a:solidFill>
                  <a:srgbClr val="171717"/>
                </a:solidFill>
                <a:latin typeface="Barlow Bold"/>
              </a:rPr>
              <a:t>DDS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864352" y="2009911"/>
            <a:ext cx="12973191" cy="8279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860"/>
              </a:lnSpc>
            </a:pPr>
            <a:r>
              <a:rPr lang="en-US" sz="4900" dirty="0" err="1">
                <a:solidFill>
                  <a:srgbClr val="FF1616"/>
                </a:solidFill>
                <a:latin typeface="Open Sans Extra Bold"/>
              </a:rPr>
              <a:t>Nós</a:t>
            </a:r>
            <a:r>
              <a:rPr lang="en-US" sz="4900" dirty="0">
                <a:solidFill>
                  <a:srgbClr val="FF1616"/>
                </a:solidFill>
                <a:latin typeface="Open Sans Extra Bold"/>
              </a:rPr>
              <a:t> </a:t>
            </a:r>
            <a:r>
              <a:rPr lang="en-US" sz="4900" dirty="0" err="1">
                <a:solidFill>
                  <a:srgbClr val="FF1616"/>
                </a:solidFill>
                <a:latin typeface="Open Sans Extra Bold"/>
              </a:rPr>
              <a:t>obedecemos</a:t>
            </a:r>
            <a:r>
              <a:rPr lang="en-US" sz="4900" dirty="0">
                <a:solidFill>
                  <a:srgbClr val="FF1616"/>
                </a:solidFill>
                <a:latin typeface="Open Sans Extra Bold"/>
              </a:rPr>
              <a:t> as </a:t>
            </a:r>
            <a:r>
              <a:rPr lang="en-US" sz="4900" dirty="0" err="1">
                <a:solidFill>
                  <a:srgbClr val="FF1616"/>
                </a:solidFill>
                <a:latin typeface="Open Sans Extra Bold"/>
              </a:rPr>
              <a:t>regras</a:t>
            </a:r>
            <a:r>
              <a:rPr lang="en-US" sz="4900" dirty="0">
                <a:solidFill>
                  <a:srgbClr val="FF1616"/>
                </a:solidFill>
                <a:latin typeface="Open Sans Extra Bold"/>
              </a:rPr>
              <a:t> de </a:t>
            </a:r>
            <a:r>
              <a:rPr lang="en-US" sz="4900" dirty="0" err="1">
                <a:solidFill>
                  <a:srgbClr val="FF1616"/>
                </a:solidFill>
                <a:latin typeface="Open Sans Extra Bold"/>
              </a:rPr>
              <a:t>trânsito</a:t>
            </a:r>
            <a:r>
              <a:rPr lang="en-US" sz="4900" dirty="0">
                <a:solidFill>
                  <a:srgbClr val="FF1616"/>
                </a:solidFill>
                <a:latin typeface="Open Sans Extra Bold"/>
              </a:rPr>
              <a:t>. 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3355860" y="813515"/>
            <a:ext cx="14280390" cy="59689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900"/>
              </a:lnSpc>
              <a:spcBef>
                <a:spcPct val="0"/>
              </a:spcBef>
            </a:pPr>
            <a:r>
              <a:rPr lang="en-US" sz="3500">
                <a:solidFill>
                  <a:srgbClr val="000000"/>
                </a:solidFill>
                <a:latin typeface="Open Sans Bold"/>
              </a:rPr>
              <a:t>Sete regras de segurança para trabalhos com veículos de carga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1958147" y="3476807"/>
            <a:ext cx="14280390" cy="596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900"/>
              </a:lnSpc>
            </a:pPr>
            <a:r>
              <a:rPr lang="en-US" sz="3500" u="sng" dirty="0">
                <a:solidFill>
                  <a:srgbClr val="000000"/>
                </a:solidFill>
                <a:latin typeface="Open Sans Extra Bold"/>
              </a:rPr>
              <a:t>FUNCIONÁRIO: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1958147" y="4276272"/>
            <a:ext cx="16007050" cy="596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900"/>
              </a:lnSpc>
            </a:pP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Eu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respeito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as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regras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de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trânsito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e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períodos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de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repouso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obrigatório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.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1958147" y="5825042"/>
            <a:ext cx="14280390" cy="596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900"/>
              </a:lnSpc>
            </a:pPr>
            <a:r>
              <a:rPr lang="en-US" sz="3500" u="sng" dirty="0">
                <a:solidFill>
                  <a:srgbClr val="000000"/>
                </a:solidFill>
                <a:latin typeface="Open Sans Extra Bold"/>
              </a:rPr>
              <a:t>SUPERVISOR: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1958147" y="6574330"/>
            <a:ext cx="16007050" cy="12160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900"/>
              </a:lnSpc>
            </a:pP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Eu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verifico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se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os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meus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motoristas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estão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obedecendo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as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regras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de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trânsito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e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os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períodos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de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repouso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.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1199117" y="2010489"/>
            <a:ext cx="414911" cy="8172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651"/>
              </a:lnSpc>
            </a:pPr>
            <a:r>
              <a:rPr lang="en-US" sz="4751" dirty="0">
                <a:solidFill>
                  <a:srgbClr val="000000"/>
                </a:solidFill>
                <a:latin typeface="Open Sans Extra Bold"/>
              </a:rPr>
              <a:t>1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4" grpId="0"/>
      <p:bldP spid="25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651750" y="651750"/>
            <a:ext cx="16984499" cy="8983499"/>
            <a:chOff x="0" y="0"/>
            <a:chExt cx="22645999" cy="11977999"/>
          </a:xfrm>
        </p:grpSpPr>
        <p:grpSp>
          <p:nvGrpSpPr>
            <p:cNvPr id="3" name="Group 3"/>
            <p:cNvGrpSpPr/>
            <p:nvPr/>
          </p:nvGrpSpPr>
          <p:grpSpPr>
            <a:xfrm>
              <a:off x="0" y="0"/>
              <a:ext cx="22645999" cy="11977999"/>
              <a:chOff x="0" y="0"/>
              <a:chExt cx="5745374" cy="3038863"/>
            </a:xfrm>
          </p:grpSpPr>
          <p:sp>
            <p:nvSpPr>
              <p:cNvPr id="4" name="Freeform 4"/>
              <p:cNvSpPr/>
              <p:nvPr/>
            </p:nvSpPr>
            <p:spPr>
              <a:xfrm>
                <a:off x="0" y="0"/>
                <a:ext cx="5745374" cy="3038863"/>
              </a:xfrm>
              <a:custGeom>
                <a:avLst/>
                <a:gdLst/>
                <a:ahLst/>
                <a:cxnLst/>
                <a:rect l="l" t="t" r="r" b="b"/>
                <a:pathLst>
                  <a:path w="5745374" h="3038863">
                    <a:moveTo>
                      <a:pt x="5620914" y="3038863"/>
                    </a:moveTo>
                    <a:lnTo>
                      <a:pt x="124460" y="3038863"/>
                    </a:lnTo>
                    <a:cubicBezTo>
                      <a:pt x="55880" y="3038863"/>
                      <a:pt x="0" y="2982983"/>
                      <a:pt x="0" y="2914403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5620914" y="0"/>
                    </a:lnTo>
                    <a:cubicBezTo>
                      <a:pt x="5689494" y="0"/>
                      <a:pt x="5745374" y="55880"/>
                      <a:pt x="5745374" y="124460"/>
                    </a:cubicBezTo>
                    <a:lnTo>
                      <a:pt x="5745374" y="2914403"/>
                    </a:lnTo>
                    <a:cubicBezTo>
                      <a:pt x="5745374" y="2982983"/>
                      <a:pt x="5689494" y="3038863"/>
                      <a:pt x="5620914" y="3038863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</p:sp>
        </p:grpSp>
        <p:sp>
          <p:nvSpPr>
            <p:cNvPr id="5" name="AutoShape 5"/>
            <p:cNvSpPr/>
            <p:nvPr/>
          </p:nvSpPr>
          <p:spPr>
            <a:xfrm>
              <a:off x="0" y="1266422"/>
              <a:ext cx="22645999" cy="0"/>
            </a:xfrm>
            <a:prstGeom prst="line">
              <a:avLst/>
            </a:prstGeom>
            <a:ln w="12700" cap="rnd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grpSp>
          <p:nvGrpSpPr>
            <p:cNvPr id="6" name="Group 6"/>
            <p:cNvGrpSpPr/>
            <p:nvPr/>
          </p:nvGrpSpPr>
          <p:grpSpPr>
            <a:xfrm rot="-10800000">
              <a:off x="1386781" y="502600"/>
              <a:ext cx="289704" cy="289704"/>
              <a:chOff x="0" y="0"/>
              <a:chExt cx="6350000" cy="6350000"/>
            </a:xfrm>
          </p:grpSpPr>
          <p:sp>
            <p:nvSpPr>
              <p:cNvPr id="7" name="Freeform 7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FF0000"/>
              </a:solidFill>
            </p:spPr>
          </p:sp>
        </p:grpSp>
        <p:grpSp>
          <p:nvGrpSpPr>
            <p:cNvPr id="8" name="Group 8"/>
            <p:cNvGrpSpPr/>
            <p:nvPr/>
          </p:nvGrpSpPr>
          <p:grpSpPr>
            <a:xfrm rot="-10800000">
              <a:off x="1039940" y="502600"/>
              <a:ext cx="289704" cy="289704"/>
              <a:chOff x="0" y="0"/>
              <a:chExt cx="6350000" cy="6350000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FFD558"/>
              </a:solidFill>
            </p:spPr>
          </p:sp>
        </p:grpSp>
        <p:grpSp>
          <p:nvGrpSpPr>
            <p:cNvPr id="10" name="Group 10"/>
            <p:cNvGrpSpPr/>
            <p:nvPr/>
          </p:nvGrpSpPr>
          <p:grpSpPr>
            <a:xfrm rot="-10800000">
              <a:off x="693100" y="502600"/>
              <a:ext cx="289704" cy="289704"/>
              <a:chOff x="0" y="0"/>
              <a:chExt cx="6350000" cy="6350000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1E803E"/>
              </a:solidFill>
            </p:spPr>
          </p:sp>
        </p:grpSp>
      </p:grpSp>
      <p:pic>
        <p:nvPicPr>
          <p:cNvPr id="12" name="Picture 1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19844" y="8971572"/>
            <a:ext cx="479273" cy="482442"/>
          </a:xfrm>
          <a:prstGeom prst="rect">
            <a:avLst/>
          </a:prstGeom>
        </p:spPr>
      </p:pic>
      <p:pic>
        <p:nvPicPr>
          <p:cNvPr id="13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p:blipFill>
        <p:spPr>
          <a:xfrm>
            <a:off x="6193507" y="8996815"/>
            <a:ext cx="507685" cy="507685"/>
          </a:xfrm>
          <a:prstGeom prst="rect">
            <a:avLst/>
          </a:prstGeom>
        </p:spPr>
      </p:pic>
      <p:pic>
        <p:nvPicPr>
          <p:cNvPr id="14" name="Picture 1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10283931" y="9022058"/>
            <a:ext cx="497726" cy="497726"/>
          </a:xfrm>
          <a:prstGeom prst="rect">
            <a:avLst/>
          </a:prstGeom>
        </p:spPr>
      </p:pic>
      <p:pic>
        <p:nvPicPr>
          <p:cNvPr id="15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>
            <a:fillRect/>
          </a:stretch>
        </p:blipFill>
        <p:spPr>
          <a:xfrm>
            <a:off x="14259622" y="9047302"/>
            <a:ext cx="577922" cy="406712"/>
          </a:xfrm>
          <a:prstGeom prst="rect">
            <a:avLst/>
          </a:prstGeom>
        </p:spPr>
      </p:pic>
      <p:sp>
        <p:nvSpPr>
          <p:cNvPr id="16" name="TextBox 16"/>
          <p:cNvSpPr txBox="1"/>
          <p:nvPr/>
        </p:nvSpPr>
        <p:spPr>
          <a:xfrm>
            <a:off x="1332467" y="8964908"/>
            <a:ext cx="4393109" cy="5143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1E803E"/>
                </a:solidFill>
                <a:latin typeface="Open Sans"/>
              </a:rPr>
              <a:t>www.temseguranca.com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6834542" y="8964908"/>
            <a:ext cx="2877889" cy="5143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1E803E"/>
                </a:solidFill>
                <a:latin typeface="Open Sans"/>
              </a:rPr>
              <a:t>@temseguranca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0915007" y="8939665"/>
            <a:ext cx="2877889" cy="5143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1E803E"/>
                </a:solidFill>
                <a:latin typeface="Open Sans"/>
              </a:rPr>
              <a:t>@temseguranca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14970894" y="8939665"/>
            <a:ext cx="2535287" cy="5143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1E803E"/>
                </a:solidFill>
                <a:latin typeface="Open Sans"/>
              </a:rPr>
              <a:t>temseguranca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199117" y="766050"/>
            <a:ext cx="3135103" cy="80077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026"/>
              </a:lnSpc>
            </a:pPr>
            <a:r>
              <a:rPr lang="en-US" sz="6026">
                <a:solidFill>
                  <a:srgbClr val="171717"/>
                </a:solidFill>
                <a:latin typeface="Barlow Bold"/>
              </a:rPr>
              <a:t>DDS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2252583" y="1999807"/>
            <a:ext cx="15383666" cy="16946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860"/>
              </a:lnSpc>
            </a:pPr>
            <a:r>
              <a:rPr lang="en-US" sz="4900" dirty="0" err="1">
                <a:solidFill>
                  <a:srgbClr val="FF1616"/>
                </a:solidFill>
                <a:latin typeface="Open Sans Extra Bold"/>
              </a:rPr>
              <a:t>Nós</a:t>
            </a:r>
            <a:r>
              <a:rPr lang="en-US" sz="4900" dirty="0">
                <a:solidFill>
                  <a:srgbClr val="FF1616"/>
                </a:solidFill>
                <a:latin typeface="Open Sans Extra Bold"/>
              </a:rPr>
              <a:t> </a:t>
            </a:r>
            <a:r>
              <a:rPr lang="en-US" sz="4900" dirty="0" err="1">
                <a:solidFill>
                  <a:srgbClr val="FF1616"/>
                </a:solidFill>
                <a:latin typeface="Open Sans Extra Bold"/>
              </a:rPr>
              <a:t>evitamos</a:t>
            </a:r>
            <a:r>
              <a:rPr lang="en-US" sz="4900" dirty="0">
                <a:solidFill>
                  <a:srgbClr val="FF1616"/>
                </a:solidFill>
                <a:latin typeface="Open Sans Extra Bold"/>
              </a:rPr>
              <a:t> que o </a:t>
            </a:r>
            <a:r>
              <a:rPr lang="en-US" sz="4900" dirty="0" err="1">
                <a:solidFill>
                  <a:srgbClr val="FF1616"/>
                </a:solidFill>
                <a:latin typeface="Open Sans Extra Bold"/>
              </a:rPr>
              <a:t>veículo</a:t>
            </a:r>
            <a:r>
              <a:rPr lang="en-US" sz="4900" dirty="0">
                <a:solidFill>
                  <a:srgbClr val="FF1616"/>
                </a:solidFill>
                <a:latin typeface="Open Sans Extra Bold"/>
              </a:rPr>
              <a:t> se </a:t>
            </a:r>
            <a:r>
              <a:rPr lang="en-US" sz="4900" dirty="0" err="1">
                <a:solidFill>
                  <a:srgbClr val="FF1616"/>
                </a:solidFill>
                <a:latin typeface="Open Sans Extra Bold"/>
              </a:rPr>
              <a:t>movimente</a:t>
            </a:r>
            <a:r>
              <a:rPr lang="en-US" sz="4900" dirty="0">
                <a:solidFill>
                  <a:srgbClr val="FF1616"/>
                </a:solidFill>
                <a:latin typeface="Open Sans Extra Bold"/>
              </a:rPr>
              <a:t> </a:t>
            </a:r>
            <a:r>
              <a:rPr lang="en-US" sz="4900" dirty="0" err="1">
                <a:solidFill>
                  <a:srgbClr val="FF1616"/>
                </a:solidFill>
                <a:latin typeface="Open Sans Extra Bold"/>
              </a:rPr>
              <a:t>sozinho</a:t>
            </a:r>
            <a:r>
              <a:rPr lang="en-US" sz="4900" dirty="0">
                <a:solidFill>
                  <a:srgbClr val="FF1616"/>
                </a:solidFill>
                <a:latin typeface="Open Sans Extra Bold"/>
              </a:rPr>
              <a:t>.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3355860" y="813515"/>
            <a:ext cx="14280390" cy="59689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900"/>
              </a:lnSpc>
              <a:spcBef>
                <a:spcPct val="0"/>
              </a:spcBef>
            </a:pPr>
            <a:r>
              <a:rPr lang="en-US" sz="3500">
                <a:solidFill>
                  <a:srgbClr val="000000"/>
                </a:solidFill>
                <a:latin typeface="Open Sans Bold"/>
              </a:rPr>
              <a:t>Sete regras de segurança para trabalhos com veículos de carga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1958147" y="3772135"/>
            <a:ext cx="14280390" cy="596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900"/>
              </a:lnSpc>
            </a:pPr>
            <a:r>
              <a:rPr lang="en-US" sz="3500" u="sng" dirty="0">
                <a:solidFill>
                  <a:srgbClr val="000000"/>
                </a:solidFill>
                <a:latin typeface="Open Sans Extra Bold"/>
              </a:rPr>
              <a:t>FUNCIONÁRIO: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1940892" y="4650924"/>
            <a:ext cx="16007050" cy="596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900"/>
              </a:lnSpc>
            </a:pP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Eu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certifico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-me se o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veículo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está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calçado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devidamente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.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1958147" y="5825042"/>
            <a:ext cx="14280390" cy="596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900"/>
              </a:lnSpc>
            </a:pPr>
            <a:r>
              <a:rPr lang="en-US" sz="3500" u="sng" dirty="0">
                <a:solidFill>
                  <a:srgbClr val="000000"/>
                </a:solidFill>
                <a:latin typeface="Open Sans Extra Bold"/>
              </a:rPr>
              <a:t>SUPERVISOR: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1958147" y="6574330"/>
            <a:ext cx="16007050" cy="12160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900"/>
              </a:lnSpc>
            </a:pP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Eu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verifico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se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os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veículos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estão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calçados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e se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há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calços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disponíveis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para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serem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usados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.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1199117" y="2010489"/>
            <a:ext cx="414911" cy="8592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651"/>
              </a:lnSpc>
            </a:pPr>
            <a:r>
              <a:rPr lang="en-US" sz="4751" dirty="0">
                <a:solidFill>
                  <a:srgbClr val="92D050"/>
                </a:solidFill>
                <a:latin typeface="Open Sans Extra Bold"/>
              </a:rPr>
              <a:t>2</a:t>
            </a:r>
            <a:r>
              <a:rPr lang="en-US" sz="4751" dirty="0">
                <a:solidFill>
                  <a:srgbClr val="FFFCFD"/>
                </a:solidFill>
                <a:latin typeface="Open Sans Extra Bold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4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651750" y="651750"/>
            <a:ext cx="16984499" cy="8983499"/>
            <a:chOff x="0" y="0"/>
            <a:chExt cx="22645999" cy="11977999"/>
          </a:xfrm>
        </p:grpSpPr>
        <p:grpSp>
          <p:nvGrpSpPr>
            <p:cNvPr id="3" name="Group 3"/>
            <p:cNvGrpSpPr/>
            <p:nvPr/>
          </p:nvGrpSpPr>
          <p:grpSpPr>
            <a:xfrm>
              <a:off x="0" y="0"/>
              <a:ext cx="22645999" cy="11977999"/>
              <a:chOff x="0" y="0"/>
              <a:chExt cx="5745374" cy="3038863"/>
            </a:xfrm>
          </p:grpSpPr>
          <p:sp>
            <p:nvSpPr>
              <p:cNvPr id="4" name="Freeform 4"/>
              <p:cNvSpPr/>
              <p:nvPr/>
            </p:nvSpPr>
            <p:spPr>
              <a:xfrm>
                <a:off x="0" y="0"/>
                <a:ext cx="5745374" cy="3038863"/>
              </a:xfrm>
              <a:custGeom>
                <a:avLst/>
                <a:gdLst/>
                <a:ahLst/>
                <a:cxnLst/>
                <a:rect l="l" t="t" r="r" b="b"/>
                <a:pathLst>
                  <a:path w="5745374" h="3038863">
                    <a:moveTo>
                      <a:pt x="5620914" y="3038863"/>
                    </a:moveTo>
                    <a:lnTo>
                      <a:pt x="124460" y="3038863"/>
                    </a:lnTo>
                    <a:cubicBezTo>
                      <a:pt x="55880" y="3038863"/>
                      <a:pt x="0" y="2982983"/>
                      <a:pt x="0" y="2914403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5620914" y="0"/>
                    </a:lnTo>
                    <a:cubicBezTo>
                      <a:pt x="5689494" y="0"/>
                      <a:pt x="5745374" y="55880"/>
                      <a:pt x="5745374" y="124460"/>
                    </a:cubicBezTo>
                    <a:lnTo>
                      <a:pt x="5745374" y="2914403"/>
                    </a:lnTo>
                    <a:cubicBezTo>
                      <a:pt x="5745374" y="2982983"/>
                      <a:pt x="5689494" y="3038863"/>
                      <a:pt x="5620914" y="3038863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</p:sp>
        </p:grpSp>
        <p:sp>
          <p:nvSpPr>
            <p:cNvPr id="5" name="AutoShape 5"/>
            <p:cNvSpPr/>
            <p:nvPr/>
          </p:nvSpPr>
          <p:spPr>
            <a:xfrm>
              <a:off x="0" y="1266422"/>
              <a:ext cx="22645999" cy="0"/>
            </a:xfrm>
            <a:prstGeom prst="line">
              <a:avLst/>
            </a:prstGeom>
            <a:ln w="12700" cap="rnd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grpSp>
          <p:nvGrpSpPr>
            <p:cNvPr id="6" name="Group 6"/>
            <p:cNvGrpSpPr/>
            <p:nvPr/>
          </p:nvGrpSpPr>
          <p:grpSpPr>
            <a:xfrm rot="-10800000">
              <a:off x="1386781" y="502600"/>
              <a:ext cx="289704" cy="289704"/>
              <a:chOff x="0" y="0"/>
              <a:chExt cx="6350000" cy="6350000"/>
            </a:xfrm>
          </p:grpSpPr>
          <p:sp>
            <p:nvSpPr>
              <p:cNvPr id="7" name="Freeform 7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FF0000"/>
              </a:solidFill>
            </p:spPr>
          </p:sp>
        </p:grpSp>
        <p:grpSp>
          <p:nvGrpSpPr>
            <p:cNvPr id="8" name="Group 8"/>
            <p:cNvGrpSpPr/>
            <p:nvPr/>
          </p:nvGrpSpPr>
          <p:grpSpPr>
            <a:xfrm rot="-10800000">
              <a:off x="1039940" y="502600"/>
              <a:ext cx="289704" cy="289704"/>
              <a:chOff x="0" y="0"/>
              <a:chExt cx="6350000" cy="6350000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FFD558"/>
              </a:solidFill>
            </p:spPr>
          </p:sp>
        </p:grpSp>
        <p:grpSp>
          <p:nvGrpSpPr>
            <p:cNvPr id="10" name="Group 10"/>
            <p:cNvGrpSpPr/>
            <p:nvPr/>
          </p:nvGrpSpPr>
          <p:grpSpPr>
            <a:xfrm rot="-10800000">
              <a:off x="693100" y="502600"/>
              <a:ext cx="289704" cy="289704"/>
              <a:chOff x="0" y="0"/>
              <a:chExt cx="6350000" cy="6350000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1E803E"/>
              </a:solidFill>
            </p:spPr>
          </p:sp>
        </p:grpSp>
      </p:grpSp>
      <p:pic>
        <p:nvPicPr>
          <p:cNvPr id="12" name="Picture 1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19844" y="8971572"/>
            <a:ext cx="479273" cy="482442"/>
          </a:xfrm>
          <a:prstGeom prst="rect">
            <a:avLst/>
          </a:prstGeom>
        </p:spPr>
      </p:pic>
      <p:pic>
        <p:nvPicPr>
          <p:cNvPr id="13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p:blipFill>
        <p:spPr>
          <a:xfrm>
            <a:off x="6193507" y="8996815"/>
            <a:ext cx="507685" cy="507685"/>
          </a:xfrm>
          <a:prstGeom prst="rect">
            <a:avLst/>
          </a:prstGeom>
        </p:spPr>
      </p:pic>
      <p:pic>
        <p:nvPicPr>
          <p:cNvPr id="14" name="Picture 1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10283931" y="9022058"/>
            <a:ext cx="497726" cy="497726"/>
          </a:xfrm>
          <a:prstGeom prst="rect">
            <a:avLst/>
          </a:prstGeom>
        </p:spPr>
      </p:pic>
      <p:pic>
        <p:nvPicPr>
          <p:cNvPr id="15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>
            <a:fillRect/>
          </a:stretch>
        </p:blipFill>
        <p:spPr>
          <a:xfrm>
            <a:off x="14259622" y="9047302"/>
            <a:ext cx="577922" cy="406712"/>
          </a:xfrm>
          <a:prstGeom prst="rect">
            <a:avLst/>
          </a:prstGeom>
        </p:spPr>
      </p:pic>
      <p:sp>
        <p:nvSpPr>
          <p:cNvPr id="16" name="TextBox 16"/>
          <p:cNvSpPr txBox="1"/>
          <p:nvPr/>
        </p:nvSpPr>
        <p:spPr>
          <a:xfrm>
            <a:off x="1332467" y="8964908"/>
            <a:ext cx="4393109" cy="5143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1E803E"/>
                </a:solidFill>
                <a:latin typeface="Open Sans"/>
              </a:rPr>
              <a:t>www.temseguranca.com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6834542" y="8964908"/>
            <a:ext cx="2877889" cy="5143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1E803E"/>
                </a:solidFill>
                <a:latin typeface="Open Sans"/>
              </a:rPr>
              <a:t>@temseguranca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0915007" y="8939665"/>
            <a:ext cx="2877889" cy="5143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1E803E"/>
                </a:solidFill>
                <a:latin typeface="Open Sans"/>
              </a:rPr>
              <a:t>@temseguranca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14970894" y="8939665"/>
            <a:ext cx="2535287" cy="5143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1E803E"/>
                </a:solidFill>
                <a:latin typeface="Open Sans"/>
              </a:rPr>
              <a:t>temseguranca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199117" y="766050"/>
            <a:ext cx="3135103" cy="80077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026"/>
              </a:lnSpc>
            </a:pPr>
            <a:r>
              <a:rPr lang="en-US" sz="6026">
                <a:solidFill>
                  <a:srgbClr val="171717"/>
                </a:solidFill>
                <a:latin typeface="Barlow Bold"/>
              </a:rPr>
              <a:t>DDS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2252583" y="1999807"/>
            <a:ext cx="15383666" cy="8279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860"/>
              </a:lnSpc>
            </a:pPr>
            <a:r>
              <a:rPr lang="en-US" sz="4900" dirty="0" err="1">
                <a:solidFill>
                  <a:srgbClr val="FF1616"/>
                </a:solidFill>
                <a:latin typeface="Open Sans Extra Bold"/>
              </a:rPr>
              <a:t>Quando</a:t>
            </a:r>
            <a:r>
              <a:rPr lang="en-US" sz="4900" dirty="0">
                <a:solidFill>
                  <a:srgbClr val="FF1616"/>
                </a:solidFill>
                <a:latin typeface="Open Sans Extra Bold"/>
              </a:rPr>
              <a:t> </a:t>
            </a:r>
            <a:r>
              <a:rPr lang="en-US" sz="4900" dirty="0" err="1">
                <a:solidFill>
                  <a:srgbClr val="FF1616"/>
                </a:solidFill>
                <a:latin typeface="Open Sans Extra Bold"/>
              </a:rPr>
              <a:t>vamos</a:t>
            </a:r>
            <a:r>
              <a:rPr lang="en-US" sz="4900" dirty="0">
                <a:solidFill>
                  <a:srgbClr val="FF1616"/>
                </a:solidFill>
                <a:latin typeface="Open Sans Extra Bold"/>
              </a:rPr>
              <a:t> </a:t>
            </a:r>
            <a:r>
              <a:rPr lang="en-US" sz="4900" dirty="0" err="1">
                <a:solidFill>
                  <a:srgbClr val="FF1616"/>
                </a:solidFill>
                <a:latin typeface="Open Sans Extra Bold"/>
              </a:rPr>
              <a:t>acoplar</a:t>
            </a:r>
            <a:r>
              <a:rPr lang="en-US" sz="4900" dirty="0">
                <a:solidFill>
                  <a:srgbClr val="FF1616"/>
                </a:solidFill>
                <a:latin typeface="Open Sans Extra Bold"/>
              </a:rPr>
              <a:t> o </a:t>
            </a:r>
            <a:r>
              <a:rPr lang="en-US" sz="4900" dirty="0" err="1">
                <a:solidFill>
                  <a:srgbClr val="FF1616"/>
                </a:solidFill>
                <a:latin typeface="Open Sans Extra Bold"/>
              </a:rPr>
              <a:t>veículo</a:t>
            </a:r>
            <a:r>
              <a:rPr lang="en-US" sz="4900" dirty="0">
                <a:solidFill>
                  <a:srgbClr val="FF1616"/>
                </a:solidFill>
                <a:latin typeface="Open Sans Extra Bold"/>
              </a:rPr>
              <a:t> </a:t>
            </a:r>
            <a:r>
              <a:rPr lang="en-US" sz="4900" dirty="0" err="1">
                <a:solidFill>
                  <a:srgbClr val="FF1616"/>
                </a:solidFill>
                <a:latin typeface="Open Sans Extra Bold"/>
              </a:rPr>
              <a:t>ao</a:t>
            </a:r>
            <a:r>
              <a:rPr lang="en-US" sz="4900" dirty="0">
                <a:solidFill>
                  <a:srgbClr val="FF1616"/>
                </a:solidFill>
                <a:latin typeface="Open Sans Extra Bold"/>
              </a:rPr>
              <a:t> </a:t>
            </a:r>
            <a:r>
              <a:rPr lang="en-US" sz="4900" dirty="0" err="1">
                <a:solidFill>
                  <a:srgbClr val="FF1616"/>
                </a:solidFill>
                <a:latin typeface="Open Sans Extra Bold"/>
              </a:rPr>
              <a:t>reboque</a:t>
            </a:r>
            <a:r>
              <a:rPr lang="en-US" sz="4900" dirty="0">
                <a:solidFill>
                  <a:srgbClr val="FF1616"/>
                </a:solidFill>
                <a:latin typeface="Open Sans Extra Bold"/>
              </a:rPr>
              <a:t>.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3355860" y="813515"/>
            <a:ext cx="14280390" cy="59689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900"/>
              </a:lnSpc>
              <a:spcBef>
                <a:spcPct val="0"/>
              </a:spcBef>
            </a:pPr>
            <a:r>
              <a:rPr lang="en-US" sz="3500">
                <a:solidFill>
                  <a:srgbClr val="000000"/>
                </a:solidFill>
                <a:latin typeface="Open Sans Bold"/>
              </a:rPr>
              <a:t>Sete regras de segurança para trabalhos com veículos de carga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1958147" y="3772135"/>
            <a:ext cx="14280390" cy="596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900"/>
              </a:lnSpc>
            </a:pPr>
            <a:r>
              <a:rPr lang="en-US" sz="3500" u="sng" dirty="0">
                <a:solidFill>
                  <a:srgbClr val="000000"/>
                </a:solidFill>
                <a:latin typeface="Open Sans Extra Bold"/>
              </a:rPr>
              <a:t>FUNCIONÁRIO: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1940892" y="4650924"/>
            <a:ext cx="16007050" cy="12160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900"/>
              </a:lnSpc>
            </a:pP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Eu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só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movimento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o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veículoo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quando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o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acoplamento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do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veículo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ao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reboque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está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totalmente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seguro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.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1958147" y="6476537"/>
            <a:ext cx="14280390" cy="596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900"/>
              </a:lnSpc>
            </a:pPr>
            <a:r>
              <a:rPr lang="en-US" sz="3500" u="sng" dirty="0">
                <a:solidFill>
                  <a:srgbClr val="000000"/>
                </a:solidFill>
                <a:latin typeface="Open Sans Extra Bold"/>
              </a:rPr>
              <a:t>SUPERVISOR: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1940892" y="7199512"/>
            <a:ext cx="16007050" cy="12160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900"/>
              </a:lnSpc>
            </a:pP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Eu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verifico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se o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acoplamento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e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desacoplamento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dos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veículos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estão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corretos</a:t>
            </a:r>
            <a:endParaRPr lang="en-US" sz="3500" dirty="0">
              <a:solidFill>
                <a:srgbClr val="000000"/>
              </a:solidFill>
              <a:latin typeface="Open Sans Extra Bold"/>
            </a:endParaRPr>
          </a:p>
        </p:txBody>
      </p:sp>
      <p:sp>
        <p:nvSpPr>
          <p:cNvPr id="27" name="TextBox 27"/>
          <p:cNvSpPr txBox="1"/>
          <p:nvPr/>
        </p:nvSpPr>
        <p:spPr>
          <a:xfrm>
            <a:off x="1199117" y="2010489"/>
            <a:ext cx="414911" cy="8592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651"/>
              </a:lnSpc>
            </a:pPr>
            <a:r>
              <a:rPr lang="en-US" sz="4751" dirty="0">
                <a:solidFill>
                  <a:srgbClr val="0070C0"/>
                </a:solidFill>
                <a:latin typeface="Open Sans Extra Bold"/>
              </a:rPr>
              <a:t>3</a:t>
            </a:r>
            <a:r>
              <a:rPr lang="en-US" sz="4751" dirty="0">
                <a:solidFill>
                  <a:srgbClr val="000000"/>
                </a:solidFill>
                <a:latin typeface="Open Sans Extra Bold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4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19844" y="651750"/>
            <a:ext cx="16984499" cy="8983499"/>
            <a:chOff x="0" y="0"/>
            <a:chExt cx="22645999" cy="11977999"/>
          </a:xfrm>
        </p:grpSpPr>
        <p:grpSp>
          <p:nvGrpSpPr>
            <p:cNvPr id="3" name="Group 3"/>
            <p:cNvGrpSpPr/>
            <p:nvPr/>
          </p:nvGrpSpPr>
          <p:grpSpPr>
            <a:xfrm>
              <a:off x="0" y="0"/>
              <a:ext cx="22645999" cy="11977999"/>
              <a:chOff x="0" y="0"/>
              <a:chExt cx="5745374" cy="3038863"/>
            </a:xfrm>
          </p:grpSpPr>
          <p:sp>
            <p:nvSpPr>
              <p:cNvPr id="4" name="Freeform 4"/>
              <p:cNvSpPr/>
              <p:nvPr/>
            </p:nvSpPr>
            <p:spPr>
              <a:xfrm>
                <a:off x="0" y="0"/>
                <a:ext cx="5745374" cy="3038863"/>
              </a:xfrm>
              <a:custGeom>
                <a:avLst/>
                <a:gdLst/>
                <a:ahLst/>
                <a:cxnLst/>
                <a:rect l="l" t="t" r="r" b="b"/>
                <a:pathLst>
                  <a:path w="5745374" h="3038863">
                    <a:moveTo>
                      <a:pt x="5620914" y="3038863"/>
                    </a:moveTo>
                    <a:lnTo>
                      <a:pt x="124460" y="3038863"/>
                    </a:lnTo>
                    <a:cubicBezTo>
                      <a:pt x="55880" y="3038863"/>
                      <a:pt x="0" y="2982983"/>
                      <a:pt x="0" y="2914403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5620914" y="0"/>
                    </a:lnTo>
                    <a:cubicBezTo>
                      <a:pt x="5689494" y="0"/>
                      <a:pt x="5745374" y="55880"/>
                      <a:pt x="5745374" y="124460"/>
                    </a:cubicBezTo>
                    <a:lnTo>
                      <a:pt x="5745374" y="2914403"/>
                    </a:lnTo>
                    <a:cubicBezTo>
                      <a:pt x="5745374" y="2982983"/>
                      <a:pt x="5689494" y="3038863"/>
                      <a:pt x="5620914" y="3038863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</p:sp>
        </p:grpSp>
        <p:sp>
          <p:nvSpPr>
            <p:cNvPr id="5" name="AutoShape 5"/>
            <p:cNvSpPr/>
            <p:nvPr/>
          </p:nvSpPr>
          <p:spPr>
            <a:xfrm>
              <a:off x="0" y="1266422"/>
              <a:ext cx="22645999" cy="0"/>
            </a:xfrm>
            <a:prstGeom prst="line">
              <a:avLst/>
            </a:prstGeom>
            <a:ln w="12700" cap="rnd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grpSp>
          <p:nvGrpSpPr>
            <p:cNvPr id="6" name="Group 6"/>
            <p:cNvGrpSpPr/>
            <p:nvPr/>
          </p:nvGrpSpPr>
          <p:grpSpPr>
            <a:xfrm rot="-10800000">
              <a:off x="1386781" y="502600"/>
              <a:ext cx="289704" cy="289704"/>
              <a:chOff x="0" y="0"/>
              <a:chExt cx="6350000" cy="6350000"/>
            </a:xfrm>
          </p:grpSpPr>
          <p:sp>
            <p:nvSpPr>
              <p:cNvPr id="7" name="Freeform 7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FF0000"/>
              </a:solidFill>
            </p:spPr>
          </p:sp>
        </p:grpSp>
        <p:grpSp>
          <p:nvGrpSpPr>
            <p:cNvPr id="8" name="Group 8"/>
            <p:cNvGrpSpPr/>
            <p:nvPr/>
          </p:nvGrpSpPr>
          <p:grpSpPr>
            <a:xfrm rot="-10800000">
              <a:off x="1039940" y="502600"/>
              <a:ext cx="289704" cy="289704"/>
              <a:chOff x="0" y="0"/>
              <a:chExt cx="6350000" cy="6350000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FFD558"/>
              </a:solidFill>
            </p:spPr>
          </p:sp>
        </p:grpSp>
        <p:grpSp>
          <p:nvGrpSpPr>
            <p:cNvPr id="10" name="Group 10"/>
            <p:cNvGrpSpPr/>
            <p:nvPr/>
          </p:nvGrpSpPr>
          <p:grpSpPr>
            <a:xfrm rot="-10800000">
              <a:off x="693100" y="502600"/>
              <a:ext cx="289704" cy="289704"/>
              <a:chOff x="0" y="0"/>
              <a:chExt cx="6350000" cy="6350000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1E803E"/>
              </a:solidFill>
            </p:spPr>
          </p:sp>
        </p:grpSp>
      </p:grpSp>
      <p:pic>
        <p:nvPicPr>
          <p:cNvPr id="12" name="Picture 1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19844" y="8971572"/>
            <a:ext cx="479273" cy="482442"/>
          </a:xfrm>
          <a:prstGeom prst="rect">
            <a:avLst/>
          </a:prstGeom>
        </p:spPr>
      </p:pic>
      <p:pic>
        <p:nvPicPr>
          <p:cNvPr id="13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p:blipFill>
        <p:spPr>
          <a:xfrm>
            <a:off x="6193507" y="8996815"/>
            <a:ext cx="507685" cy="507685"/>
          </a:xfrm>
          <a:prstGeom prst="rect">
            <a:avLst/>
          </a:prstGeom>
        </p:spPr>
      </p:pic>
      <p:pic>
        <p:nvPicPr>
          <p:cNvPr id="14" name="Picture 1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10283931" y="9022058"/>
            <a:ext cx="497726" cy="497726"/>
          </a:xfrm>
          <a:prstGeom prst="rect">
            <a:avLst/>
          </a:prstGeom>
        </p:spPr>
      </p:pic>
      <p:pic>
        <p:nvPicPr>
          <p:cNvPr id="15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>
            <a:fillRect/>
          </a:stretch>
        </p:blipFill>
        <p:spPr>
          <a:xfrm>
            <a:off x="14259622" y="9047302"/>
            <a:ext cx="577922" cy="406712"/>
          </a:xfrm>
          <a:prstGeom prst="rect">
            <a:avLst/>
          </a:prstGeom>
        </p:spPr>
      </p:pic>
      <p:sp>
        <p:nvSpPr>
          <p:cNvPr id="16" name="TextBox 16"/>
          <p:cNvSpPr txBox="1"/>
          <p:nvPr/>
        </p:nvSpPr>
        <p:spPr>
          <a:xfrm>
            <a:off x="1332467" y="8964908"/>
            <a:ext cx="4393109" cy="5143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1E803E"/>
                </a:solidFill>
                <a:latin typeface="Open Sans"/>
              </a:rPr>
              <a:t>www.temseguranca.com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6834542" y="8964908"/>
            <a:ext cx="2877889" cy="5143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1E803E"/>
                </a:solidFill>
                <a:latin typeface="Open Sans"/>
              </a:rPr>
              <a:t>@temseguranca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0915007" y="8939665"/>
            <a:ext cx="2877889" cy="5143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1E803E"/>
                </a:solidFill>
                <a:latin typeface="Open Sans"/>
              </a:rPr>
              <a:t>@temseguranca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14970894" y="8939665"/>
            <a:ext cx="2535287" cy="5143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1E803E"/>
                </a:solidFill>
                <a:latin typeface="Open Sans"/>
              </a:rPr>
              <a:t>temseguranca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199117" y="766050"/>
            <a:ext cx="3135103" cy="80077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026"/>
              </a:lnSpc>
            </a:pPr>
            <a:r>
              <a:rPr lang="en-US" sz="6026">
                <a:solidFill>
                  <a:srgbClr val="171717"/>
                </a:solidFill>
                <a:latin typeface="Barlow Bold"/>
              </a:rPr>
              <a:t>DDS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2252583" y="1791779"/>
            <a:ext cx="15383666" cy="16946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860"/>
              </a:lnSpc>
            </a:pPr>
            <a:r>
              <a:rPr lang="en-US" sz="4900" dirty="0" err="1">
                <a:solidFill>
                  <a:srgbClr val="FF1616"/>
                </a:solidFill>
                <a:latin typeface="Open Sans Extra Bold"/>
              </a:rPr>
              <a:t>Nós</a:t>
            </a:r>
            <a:r>
              <a:rPr lang="en-US" sz="4900" dirty="0">
                <a:solidFill>
                  <a:srgbClr val="FF1616"/>
                </a:solidFill>
                <a:latin typeface="Open Sans Extra Bold"/>
              </a:rPr>
              <a:t> </a:t>
            </a:r>
            <a:r>
              <a:rPr lang="en-US" sz="4900" dirty="0" err="1">
                <a:solidFill>
                  <a:srgbClr val="FF1616"/>
                </a:solidFill>
                <a:latin typeface="Open Sans Extra Bold"/>
              </a:rPr>
              <a:t>sempre</a:t>
            </a:r>
            <a:r>
              <a:rPr lang="en-US" sz="4900" dirty="0">
                <a:solidFill>
                  <a:srgbClr val="FF1616"/>
                </a:solidFill>
                <a:latin typeface="Open Sans Extra Bold"/>
              </a:rPr>
              <a:t> </a:t>
            </a:r>
            <a:r>
              <a:rPr lang="en-US" sz="4900" dirty="0" err="1">
                <a:solidFill>
                  <a:srgbClr val="FF1616"/>
                </a:solidFill>
                <a:latin typeface="Open Sans Extra Bold"/>
              </a:rPr>
              <a:t>mantemos</a:t>
            </a:r>
            <a:r>
              <a:rPr lang="en-US" sz="4900" dirty="0">
                <a:solidFill>
                  <a:srgbClr val="FF1616"/>
                </a:solidFill>
                <a:latin typeface="Open Sans Extra Bold"/>
              </a:rPr>
              <a:t> a </a:t>
            </a:r>
            <a:r>
              <a:rPr lang="en-US" sz="4900" dirty="0" err="1">
                <a:solidFill>
                  <a:srgbClr val="FF1616"/>
                </a:solidFill>
                <a:latin typeface="Open Sans Extra Bold"/>
              </a:rPr>
              <a:t>carga</a:t>
            </a:r>
            <a:r>
              <a:rPr lang="en-US" sz="4900" dirty="0">
                <a:solidFill>
                  <a:srgbClr val="FF1616"/>
                </a:solidFill>
                <a:latin typeface="Open Sans Extra Bold"/>
              </a:rPr>
              <a:t> </a:t>
            </a:r>
            <a:r>
              <a:rPr lang="en-US" sz="4900" dirty="0" err="1">
                <a:solidFill>
                  <a:srgbClr val="FF1616"/>
                </a:solidFill>
                <a:latin typeface="Open Sans Extra Bold"/>
              </a:rPr>
              <a:t>sem</a:t>
            </a:r>
            <a:r>
              <a:rPr lang="en-US" sz="4900" dirty="0">
                <a:solidFill>
                  <a:srgbClr val="FF1616"/>
                </a:solidFill>
                <a:latin typeface="Open Sans Extra Bold"/>
              </a:rPr>
              <a:t> </a:t>
            </a:r>
            <a:r>
              <a:rPr lang="en-US" sz="4900" dirty="0" err="1">
                <a:solidFill>
                  <a:srgbClr val="FF1616"/>
                </a:solidFill>
                <a:latin typeface="Open Sans Extra Bold"/>
              </a:rPr>
              <a:t>risco</a:t>
            </a:r>
            <a:r>
              <a:rPr lang="en-US" sz="4900" dirty="0">
                <a:solidFill>
                  <a:srgbClr val="FF1616"/>
                </a:solidFill>
                <a:latin typeface="Open Sans Extra Bold"/>
              </a:rPr>
              <a:t> de </a:t>
            </a:r>
            <a:r>
              <a:rPr lang="en-US" sz="4900" dirty="0" err="1">
                <a:solidFill>
                  <a:srgbClr val="FF1616"/>
                </a:solidFill>
                <a:latin typeface="Open Sans Extra Bold"/>
              </a:rPr>
              <a:t>deslizar</a:t>
            </a:r>
            <a:r>
              <a:rPr lang="en-US" sz="4900" dirty="0">
                <a:solidFill>
                  <a:srgbClr val="FF1616"/>
                </a:solidFill>
                <a:latin typeface="Open Sans Extra Bold"/>
              </a:rPr>
              <a:t>/</a:t>
            </a:r>
            <a:r>
              <a:rPr lang="en-US" sz="4900" dirty="0" err="1">
                <a:solidFill>
                  <a:srgbClr val="FF1616"/>
                </a:solidFill>
                <a:latin typeface="Open Sans Extra Bold"/>
              </a:rPr>
              <a:t>cair</a:t>
            </a:r>
            <a:r>
              <a:rPr lang="en-US" sz="4900" dirty="0">
                <a:solidFill>
                  <a:srgbClr val="FF1616"/>
                </a:solidFill>
                <a:latin typeface="Open Sans Extra Bold"/>
              </a:rPr>
              <a:t>.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3355860" y="813515"/>
            <a:ext cx="14280390" cy="59689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900"/>
              </a:lnSpc>
              <a:spcBef>
                <a:spcPct val="0"/>
              </a:spcBef>
            </a:pPr>
            <a:r>
              <a:rPr lang="en-US" sz="3500">
                <a:solidFill>
                  <a:srgbClr val="000000"/>
                </a:solidFill>
                <a:latin typeface="Open Sans Bold"/>
              </a:rPr>
              <a:t>Sete regras de segurança para trabalhos com veículos de carga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1958147" y="3772135"/>
            <a:ext cx="14280390" cy="596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900"/>
              </a:lnSpc>
            </a:pPr>
            <a:r>
              <a:rPr lang="en-US" sz="3500" u="sng" dirty="0">
                <a:solidFill>
                  <a:srgbClr val="000000"/>
                </a:solidFill>
                <a:latin typeface="Open Sans Extra Bold"/>
              </a:rPr>
              <a:t>FUNCIONÁRIO: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1940892" y="4650924"/>
            <a:ext cx="16007050" cy="12160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900"/>
              </a:lnSpc>
            </a:pP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Eu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sempre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verifico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a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segurança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da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carga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–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durante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o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carregamento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,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transporte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e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descarga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.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1940892" y="6351137"/>
            <a:ext cx="14280390" cy="596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900"/>
              </a:lnSpc>
            </a:pPr>
            <a:r>
              <a:rPr lang="en-US" sz="3500" u="sng" dirty="0">
                <a:solidFill>
                  <a:srgbClr val="000000"/>
                </a:solidFill>
                <a:latin typeface="Open Sans Extra Bold"/>
              </a:rPr>
              <a:t>SUPERVISOR: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1940892" y="7021514"/>
            <a:ext cx="16007050" cy="18351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900"/>
              </a:lnSpc>
            </a:pP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Eu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passo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instruções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claras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para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garantir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a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segurança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na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movimentação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da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carga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durante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o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carregamento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,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transporte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e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descarga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.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Eu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indico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o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equipamento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adequado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disponível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.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1199117" y="1829477"/>
            <a:ext cx="561297" cy="85921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6651"/>
              </a:lnSpc>
            </a:pPr>
            <a:r>
              <a:rPr lang="en-US" sz="4751" dirty="0">
                <a:solidFill>
                  <a:srgbClr val="FFC000"/>
                </a:solidFill>
                <a:latin typeface="Open Sans Extra Bold"/>
              </a:rPr>
              <a:t>4</a:t>
            </a:r>
            <a:r>
              <a:rPr lang="en-US" sz="4751" dirty="0">
                <a:solidFill>
                  <a:srgbClr val="FFFFFF"/>
                </a:solidFill>
                <a:latin typeface="Open Sans Extra Bold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4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45602" y="647700"/>
            <a:ext cx="16984499" cy="8983499"/>
            <a:chOff x="0" y="0"/>
            <a:chExt cx="22645999" cy="11977999"/>
          </a:xfrm>
        </p:grpSpPr>
        <p:grpSp>
          <p:nvGrpSpPr>
            <p:cNvPr id="3" name="Group 3"/>
            <p:cNvGrpSpPr/>
            <p:nvPr/>
          </p:nvGrpSpPr>
          <p:grpSpPr>
            <a:xfrm>
              <a:off x="0" y="0"/>
              <a:ext cx="22645999" cy="11977999"/>
              <a:chOff x="0" y="0"/>
              <a:chExt cx="5745374" cy="3038863"/>
            </a:xfrm>
          </p:grpSpPr>
          <p:sp>
            <p:nvSpPr>
              <p:cNvPr id="4" name="Freeform 4"/>
              <p:cNvSpPr/>
              <p:nvPr/>
            </p:nvSpPr>
            <p:spPr>
              <a:xfrm>
                <a:off x="0" y="0"/>
                <a:ext cx="5745374" cy="3038863"/>
              </a:xfrm>
              <a:custGeom>
                <a:avLst/>
                <a:gdLst/>
                <a:ahLst/>
                <a:cxnLst/>
                <a:rect l="l" t="t" r="r" b="b"/>
                <a:pathLst>
                  <a:path w="5745374" h="3038863">
                    <a:moveTo>
                      <a:pt x="5620914" y="3038863"/>
                    </a:moveTo>
                    <a:lnTo>
                      <a:pt x="124460" y="3038863"/>
                    </a:lnTo>
                    <a:cubicBezTo>
                      <a:pt x="55880" y="3038863"/>
                      <a:pt x="0" y="2982983"/>
                      <a:pt x="0" y="2914403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5620914" y="0"/>
                    </a:lnTo>
                    <a:cubicBezTo>
                      <a:pt x="5689494" y="0"/>
                      <a:pt x="5745374" y="55880"/>
                      <a:pt x="5745374" y="124460"/>
                    </a:cubicBezTo>
                    <a:lnTo>
                      <a:pt x="5745374" y="2914403"/>
                    </a:lnTo>
                    <a:cubicBezTo>
                      <a:pt x="5745374" y="2982983"/>
                      <a:pt x="5689494" y="3038863"/>
                      <a:pt x="5620914" y="3038863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</p:sp>
        </p:grpSp>
        <p:sp>
          <p:nvSpPr>
            <p:cNvPr id="5" name="AutoShape 5"/>
            <p:cNvSpPr/>
            <p:nvPr/>
          </p:nvSpPr>
          <p:spPr>
            <a:xfrm>
              <a:off x="0" y="1266422"/>
              <a:ext cx="22645999" cy="0"/>
            </a:xfrm>
            <a:prstGeom prst="line">
              <a:avLst/>
            </a:prstGeom>
            <a:ln w="12700" cap="rnd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grpSp>
          <p:nvGrpSpPr>
            <p:cNvPr id="6" name="Group 6"/>
            <p:cNvGrpSpPr/>
            <p:nvPr/>
          </p:nvGrpSpPr>
          <p:grpSpPr>
            <a:xfrm rot="-10800000">
              <a:off x="1386781" y="502600"/>
              <a:ext cx="289704" cy="289704"/>
              <a:chOff x="0" y="0"/>
              <a:chExt cx="6350000" cy="6350000"/>
            </a:xfrm>
          </p:grpSpPr>
          <p:sp>
            <p:nvSpPr>
              <p:cNvPr id="7" name="Freeform 7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FF0000"/>
              </a:solidFill>
            </p:spPr>
          </p:sp>
        </p:grpSp>
        <p:grpSp>
          <p:nvGrpSpPr>
            <p:cNvPr id="8" name="Group 8"/>
            <p:cNvGrpSpPr/>
            <p:nvPr/>
          </p:nvGrpSpPr>
          <p:grpSpPr>
            <a:xfrm rot="-10800000">
              <a:off x="1039940" y="502600"/>
              <a:ext cx="289704" cy="289704"/>
              <a:chOff x="0" y="0"/>
              <a:chExt cx="6350000" cy="6350000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FFD558"/>
              </a:solidFill>
            </p:spPr>
          </p:sp>
        </p:grpSp>
        <p:grpSp>
          <p:nvGrpSpPr>
            <p:cNvPr id="10" name="Group 10"/>
            <p:cNvGrpSpPr/>
            <p:nvPr/>
          </p:nvGrpSpPr>
          <p:grpSpPr>
            <a:xfrm rot="-10800000">
              <a:off x="693100" y="502600"/>
              <a:ext cx="289704" cy="289704"/>
              <a:chOff x="0" y="0"/>
              <a:chExt cx="6350000" cy="6350000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1E803E"/>
              </a:solidFill>
            </p:spPr>
          </p:sp>
        </p:grpSp>
      </p:grpSp>
      <p:pic>
        <p:nvPicPr>
          <p:cNvPr id="12" name="Picture 1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19844" y="8971572"/>
            <a:ext cx="479273" cy="482442"/>
          </a:xfrm>
          <a:prstGeom prst="rect">
            <a:avLst/>
          </a:prstGeom>
        </p:spPr>
      </p:pic>
      <p:pic>
        <p:nvPicPr>
          <p:cNvPr id="13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p:blipFill>
        <p:spPr>
          <a:xfrm>
            <a:off x="6193507" y="8996815"/>
            <a:ext cx="507685" cy="507685"/>
          </a:xfrm>
          <a:prstGeom prst="rect">
            <a:avLst/>
          </a:prstGeom>
        </p:spPr>
      </p:pic>
      <p:pic>
        <p:nvPicPr>
          <p:cNvPr id="14" name="Picture 1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10283931" y="9022058"/>
            <a:ext cx="497726" cy="497726"/>
          </a:xfrm>
          <a:prstGeom prst="rect">
            <a:avLst/>
          </a:prstGeom>
        </p:spPr>
      </p:pic>
      <p:pic>
        <p:nvPicPr>
          <p:cNvPr id="15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>
            <a:fillRect/>
          </a:stretch>
        </p:blipFill>
        <p:spPr>
          <a:xfrm>
            <a:off x="14259622" y="9047302"/>
            <a:ext cx="577922" cy="406712"/>
          </a:xfrm>
          <a:prstGeom prst="rect">
            <a:avLst/>
          </a:prstGeom>
        </p:spPr>
      </p:pic>
      <p:sp>
        <p:nvSpPr>
          <p:cNvPr id="16" name="TextBox 16"/>
          <p:cNvSpPr txBox="1"/>
          <p:nvPr/>
        </p:nvSpPr>
        <p:spPr>
          <a:xfrm>
            <a:off x="1332467" y="8964908"/>
            <a:ext cx="4393109" cy="5143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1E803E"/>
                </a:solidFill>
                <a:latin typeface="Open Sans"/>
              </a:rPr>
              <a:t>www.temseguranca.com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6834542" y="8964908"/>
            <a:ext cx="2877889" cy="5143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1E803E"/>
                </a:solidFill>
                <a:latin typeface="Open Sans"/>
              </a:rPr>
              <a:t>@temseguranca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0915007" y="8939665"/>
            <a:ext cx="2877889" cy="5143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1E803E"/>
                </a:solidFill>
                <a:latin typeface="Open Sans"/>
              </a:rPr>
              <a:t>@temseguranca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14970894" y="8939665"/>
            <a:ext cx="2535287" cy="5143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1E803E"/>
                </a:solidFill>
                <a:latin typeface="Open Sans"/>
              </a:rPr>
              <a:t>temseguranca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199117" y="766050"/>
            <a:ext cx="3135103" cy="80077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026"/>
              </a:lnSpc>
            </a:pPr>
            <a:r>
              <a:rPr lang="en-US" sz="6026">
                <a:solidFill>
                  <a:srgbClr val="171717"/>
                </a:solidFill>
                <a:latin typeface="Barlow Bold"/>
              </a:rPr>
              <a:t>DDS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2252583" y="1791779"/>
            <a:ext cx="15383666" cy="16946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860"/>
              </a:lnSpc>
            </a:pPr>
            <a:r>
              <a:rPr lang="en-US" sz="4900" dirty="0" err="1">
                <a:solidFill>
                  <a:srgbClr val="FF1616"/>
                </a:solidFill>
                <a:latin typeface="Open Sans Extra Bold"/>
              </a:rPr>
              <a:t>Nós</a:t>
            </a:r>
            <a:r>
              <a:rPr lang="en-US" sz="4900" dirty="0">
                <a:solidFill>
                  <a:srgbClr val="FF1616"/>
                </a:solidFill>
                <a:latin typeface="Open Sans Extra Bold"/>
              </a:rPr>
              <a:t> </a:t>
            </a:r>
            <a:r>
              <a:rPr lang="en-US" sz="4900" dirty="0" err="1">
                <a:solidFill>
                  <a:srgbClr val="FF1616"/>
                </a:solidFill>
                <a:latin typeface="Open Sans Extra Bold"/>
              </a:rPr>
              <a:t>garantimos</a:t>
            </a:r>
            <a:r>
              <a:rPr lang="en-US" sz="4900" dirty="0">
                <a:solidFill>
                  <a:srgbClr val="FF1616"/>
                </a:solidFill>
                <a:latin typeface="Open Sans Extra Bold"/>
              </a:rPr>
              <a:t> a </a:t>
            </a:r>
            <a:r>
              <a:rPr lang="en-US" sz="4900" dirty="0" err="1">
                <a:solidFill>
                  <a:srgbClr val="FF1616"/>
                </a:solidFill>
                <a:latin typeface="Open Sans Extra Bold"/>
              </a:rPr>
              <a:t>segurança</a:t>
            </a:r>
            <a:r>
              <a:rPr lang="en-US" sz="4900" dirty="0">
                <a:solidFill>
                  <a:srgbClr val="FF1616"/>
                </a:solidFill>
                <a:latin typeface="Open Sans Extra Bold"/>
              </a:rPr>
              <a:t> contra a </a:t>
            </a:r>
            <a:r>
              <a:rPr lang="en-US" sz="4900" dirty="0" err="1">
                <a:solidFill>
                  <a:srgbClr val="FF1616"/>
                </a:solidFill>
                <a:latin typeface="Open Sans Extra Bold"/>
              </a:rPr>
              <a:t>queda</a:t>
            </a:r>
            <a:r>
              <a:rPr lang="en-US" sz="4900" dirty="0">
                <a:solidFill>
                  <a:srgbClr val="FF1616"/>
                </a:solidFill>
                <a:latin typeface="Open Sans Extra Bold"/>
              </a:rPr>
              <a:t> de </a:t>
            </a:r>
            <a:r>
              <a:rPr lang="en-US" sz="4900" dirty="0" err="1">
                <a:solidFill>
                  <a:srgbClr val="FF1616"/>
                </a:solidFill>
                <a:latin typeface="Open Sans Extra Bold"/>
              </a:rPr>
              <a:t>alturas</a:t>
            </a:r>
            <a:r>
              <a:rPr lang="en-US" sz="4900" dirty="0">
                <a:solidFill>
                  <a:srgbClr val="FF1616"/>
                </a:solidFill>
                <a:latin typeface="Open Sans Extra Bold"/>
              </a:rPr>
              <a:t>.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3355860" y="813515"/>
            <a:ext cx="14280390" cy="59689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900"/>
              </a:lnSpc>
              <a:spcBef>
                <a:spcPct val="0"/>
              </a:spcBef>
            </a:pPr>
            <a:r>
              <a:rPr lang="en-US" sz="3500">
                <a:solidFill>
                  <a:srgbClr val="000000"/>
                </a:solidFill>
                <a:latin typeface="Open Sans Bold"/>
              </a:rPr>
              <a:t>Sete regras de segurança para trabalhos com veículos de carga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1958147" y="3772135"/>
            <a:ext cx="14280390" cy="596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900"/>
              </a:lnSpc>
            </a:pPr>
            <a:r>
              <a:rPr lang="en-US" sz="3500" u="sng" dirty="0">
                <a:solidFill>
                  <a:srgbClr val="000000"/>
                </a:solidFill>
                <a:latin typeface="Open Sans Extra Bold"/>
              </a:rPr>
              <a:t>FUNCIONÁRIO: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1940892" y="4650924"/>
            <a:ext cx="16007050" cy="596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900"/>
              </a:lnSpc>
            </a:pP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Eu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trabalho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com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equipamentos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que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garantem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a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minha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segurança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.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1940892" y="6351137"/>
            <a:ext cx="14280390" cy="596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900"/>
              </a:lnSpc>
            </a:pPr>
            <a:r>
              <a:rPr lang="en-US" sz="3500" u="sng" dirty="0">
                <a:solidFill>
                  <a:srgbClr val="000000"/>
                </a:solidFill>
                <a:latin typeface="Open Sans Extra Bold"/>
              </a:rPr>
              <a:t>SUPERVISOR: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1940892" y="7021514"/>
            <a:ext cx="16007050" cy="12160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900"/>
              </a:lnSpc>
            </a:pP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Ao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trabalhar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em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alturas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eu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garanto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o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acesso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seguro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e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proteção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contra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quedas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.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Não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admito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improvisações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.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1199117" y="1848728"/>
            <a:ext cx="741775" cy="85921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6651"/>
              </a:lnSpc>
            </a:pPr>
            <a:r>
              <a:rPr lang="en-US" sz="4751" dirty="0">
                <a:solidFill>
                  <a:srgbClr val="7030A0"/>
                </a:solidFill>
                <a:latin typeface="Open Sans Extra Bold"/>
              </a:rPr>
              <a:t>5</a:t>
            </a:r>
            <a:r>
              <a:rPr lang="en-US" sz="4751" dirty="0">
                <a:solidFill>
                  <a:srgbClr val="000000"/>
                </a:solidFill>
                <a:latin typeface="Open Sans Extra Bold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19844" y="651750"/>
            <a:ext cx="16984499" cy="8983499"/>
            <a:chOff x="0" y="0"/>
            <a:chExt cx="22645999" cy="11977999"/>
          </a:xfrm>
        </p:grpSpPr>
        <p:grpSp>
          <p:nvGrpSpPr>
            <p:cNvPr id="3" name="Group 3"/>
            <p:cNvGrpSpPr/>
            <p:nvPr/>
          </p:nvGrpSpPr>
          <p:grpSpPr>
            <a:xfrm>
              <a:off x="0" y="0"/>
              <a:ext cx="22645999" cy="11977999"/>
              <a:chOff x="0" y="0"/>
              <a:chExt cx="5745374" cy="3038863"/>
            </a:xfrm>
          </p:grpSpPr>
          <p:sp>
            <p:nvSpPr>
              <p:cNvPr id="4" name="Freeform 4"/>
              <p:cNvSpPr/>
              <p:nvPr/>
            </p:nvSpPr>
            <p:spPr>
              <a:xfrm>
                <a:off x="0" y="0"/>
                <a:ext cx="5745374" cy="3038863"/>
              </a:xfrm>
              <a:custGeom>
                <a:avLst/>
                <a:gdLst/>
                <a:ahLst/>
                <a:cxnLst/>
                <a:rect l="l" t="t" r="r" b="b"/>
                <a:pathLst>
                  <a:path w="5745374" h="3038863">
                    <a:moveTo>
                      <a:pt x="5620914" y="3038863"/>
                    </a:moveTo>
                    <a:lnTo>
                      <a:pt x="124460" y="3038863"/>
                    </a:lnTo>
                    <a:cubicBezTo>
                      <a:pt x="55880" y="3038863"/>
                      <a:pt x="0" y="2982983"/>
                      <a:pt x="0" y="2914403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5620914" y="0"/>
                    </a:lnTo>
                    <a:cubicBezTo>
                      <a:pt x="5689494" y="0"/>
                      <a:pt x="5745374" y="55880"/>
                      <a:pt x="5745374" y="124460"/>
                    </a:cubicBezTo>
                    <a:lnTo>
                      <a:pt x="5745374" y="2914403"/>
                    </a:lnTo>
                    <a:cubicBezTo>
                      <a:pt x="5745374" y="2982983"/>
                      <a:pt x="5689494" y="3038863"/>
                      <a:pt x="5620914" y="3038863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</p:sp>
        </p:grpSp>
        <p:sp>
          <p:nvSpPr>
            <p:cNvPr id="5" name="AutoShape 5"/>
            <p:cNvSpPr/>
            <p:nvPr/>
          </p:nvSpPr>
          <p:spPr>
            <a:xfrm>
              <a:off x="0" y="1266422"/>
              <a:ext cx="22645999" cy="0"/>
            </a:xfrm>
            <a:prstGeom prst="line">
              <a:avLst/>
            </a:prstGeom>
            <a:ln w="12700" cap="rnd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grpSp>
          <p:nvGrpSpPr>
            <p:cNvPr id="6" name="Group 6"/>
            <p:cNvGrpSpPr/>
            <p:nvPr/>
          </p:nvGrpSpPr>
          <p:grpSpPr>
            <a:xfrm rot="-10800000">
              <a:off x="1386781" y="502600"/>
              <a:ext cx="289704" cy="289704"/>
              <a:chOff x="0" y="0"/>
              <a:chExt cx="6350000" cy="6350000"/>
            </a:xfrm>
          </p:grpSpPr>
          <p:sp>
            <p:nvSpPr>
              <p:cNvPr id="7" name="Freeform 7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FF0000"/>
              </a:solidFill>
            </p:spPr>
          </p:sp>
        </p:grpSp>
        <p:grpSp>
          <p:nvGrpSpPr>
            <p:cNvPr id="8" name="Group 8"/>
            <p:cNvGrpSpPr/>
            <p:nvPr/>
          </p:nvGrpSpPr>
          <p:grpSpPr>
            <a:xfrm rot="-10800000">
              <a:off x="1039940" y="502600"/>
              <a:ext cx="289704" cy="289704"/>
              <a:chOff x="0" y="0"/>
              <a:chExt cx="6350000" cy="6350000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FFD558"/>
              </a:solidFill>
            </p:spPr>
          </p:sp>
        </p:grpSp>
        <p:grpSp>
          <p:nvGrpSpPr>
            <p:cNvPr id="10" name="Group 10"/>
            <p:cNvGrpSpPr/>
            <p:nvPr/>
          </p:nvGrpSpPr>
          <p:grpSpPr>
            <a:xfrm rot="-10800000">
              <a:off x="693100" y="502600"/>
              <a:ext cx="289704" cy="289704"/>
              <a:chOff x="0" y="0"/>
              <a:chExt cx="6350000" cy="6350000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1E803E"/>
              </a:solidFill>
            </p:spPr>
          </p:sp>
        </p:grpSp>
      </p:grpSp>
      <p:pic>
        <p:nvPicPr>
          <p:cNvPr id="12" name="Picture 1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19844" y="8971572"/>
            <a:ext cx="479273" cy="482442"/>
          </a:xfrm>
          <a:prstGeom prst="rect">
            <a:avLst/>
          </a:prstGeom>
        </p:spPr>
      </p:pic>
      <p:pic>
        <p:nvPicPr>
          <p:cNvPr id="13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p:blipFill>
        <p:spPr>
          <a:xfrm>
            <a:off x="6193507" y="8996815"/>
            <a:ext cx="507685" cy="507685"/>
          </a:xfrm>
          <a:prstGeom prst="rect">
            <a:avLst/>
          </a:prstGeom>
        </p:spPr>
      </p:pic>
      <p:pic>
        <p:nvPicPr>
          <p:cNvPr id="14" name="Picture 1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10283931" y="9022058"/>
            <a:ext cx="497726" cy="497726"/>
          </a:xfrm>
          <a:prstGeom prst="rect">
            <a:avLst/>
          </a:prstGeom>
        </p:spPr>
      </p:pic>
      <p:pic>
        <p:nvPicPr>
          <p:cNvPr id="15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>
            <a:fillRect/>
          </a:stretch>
        </p:blipFill>
        <p:spPr>
          <a:xfrm>
            <a:off x="14259622" y="9047302"/>
            <a:ext cx="577922" cy="406712"/>
          </a:xfrm>
          <a:prstGeom prst="rect">
            <a:avLst/>
          </a:prstGeom>
        </p:spPr>
      </p:pic>
      <p:sp>
        <p:nvSpPr>
          <p:cNvPr id="16" name="TextBox 16"/>
          <p:cNvSpPr txBox="1"/>
          <p:nvPr/>
        </p:nvSpPr>
        <p:spPr>
          <a:xfrm>
            <a:off x="1332467" y="8964908"/>
            <a:ext cx="4393109" cy="5143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1E803E"/>
                </a:solidFill>
                <a:latin typeface="Open Sans"/>
              </a:rPr>
              <a:t>www.temseguranca.com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6834542" y="8964908"/>
            <a:ext cx="2877889" cy="5143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1E803E"/>
                </a:solidFill>
                <a:latin typeface="Open Sans"/>
              </a:rPr>
              <a:t>@temseguranca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0915007" y="8939665"/>
            <a:ext cx="2877889" cy="5143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1E803E"/>
                </a:solidFill>
                <a:latin typeface="Open Sans"/>
              </a:rPr>
              <a:t>@temseguranca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14970894" y="8939665"/>
            <a:ext cx="2535287" cy="5143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1E803E"/>
                </a:solidFill>
                <a:latin typeface="Open Sans"/>
              </a:rPr>
              <a:t>temseguranca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199117" y="766050"/>
            <a:ext cx="3135103" cy="80077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026"/>
              </a:lnSpc>
            </a:pPr>
            <a:r>
              <a:rPr lang="en-US" sz="6026">
                <a:solidFill>
                  <a:srgbClr val="171717"/>
                </a:solidFill>
                <a:latin typeface="Barlow Bold"/>
              </a:rPr>
              <a:t>DDS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2252583" y="1791779"/>
            <a:ext cx="15383666" cy="16946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860"/>
              </a:lnSpc>
            </a:pPr>
            <a:r>
              <a:rPr lang="en-US" sz="4900" dirty="0" err="1">
                <a:solidFill>
                  <a:srgbClr val="FF1616"/>
                </a:solidFill>
                <a:latin typeface="Open Sans Extra Bold"/>
              </a:rPr>
              <a:t>Nós</a:t>
            </a:r>
            <a:r>
              <a:rPr lang="en-US" sz="4900" dirty="0">
                <a:solidFill>
                  <a:srgbClr val="FF1616"/>
                </a:solidFill>
                <a:latin typeface="Open Sans Extra Bold"/>
              </a:rPr>
              <a:t> </a:t>
            </a:r>
            <a:r>
              <a:rPr lang="en-US" sz="4900" dirty="0" err="1">
                <a:solidFill>
                  <a:srgbClr val="FF1616"/>
                </a:solidFill>
                <a:latin typeface="Open Sans Extra Bold"/>
              </a:rPr>
              <a:t>operamos</a:t>
            </a:r>
            <a:r>
              <a:rPr lang="en-US" sz="4900" dirty="0">
                <a:solidFill>
                  <a:srgbClr val="FF1616"/>
                </a:solidFill>
                <a:latin typeface="Open Sans Extra Bold"/>
              </a:rPr>
              <a:t> </a:t>
            </a:r>
            <a:r>
              <a:rPr lang="en-US" sz="4900" dirty="0" err="1">
                <a:solidFill>
                  <a:srgbClr val="FF1616"/>
                </a:solidFill>
                <a:latin typeface="Open Sans Extra Bold"/>
              </a:rPr>
              <a:t>os</a:t>
            </a:r>
            <a:r>
              <a:rPr lang="en-US" sz="4900" dirty="0">
                <a:solidFill>
                  <a:srgbClr val="FF1616"/>
                </a:solidFill>
                <a:latin typeface="Open Sans Extra Bold"/>
              </a:rPr>
              <a:t> </a:t>
            </a:r>
            <a:r>
              <a:rPr lang="en-US" sz="4900" dirty="0" err="1">
                <a:solidFill>
                  <a:srgbClr val="FF1616"/>
                </a:solidFill>
                <a:latin typeface="Open Sans Extra Bold"/>
              </a:rPr>
              <a:t>equipamentos</a:t>
            </a:r>
            <a:r>
              <a:rPr lang="en-US" sz="4900" dirty="0">
                <a:solidFill>
                  <a:srgbClr val="FF1616"/>
                </a:solidFill>
                <a:latin typeface="Open Sans Extra Bold"/>
              </a:rPr>
              <a:t> de </a:t>
            </a:r>
            <a:r>
              <a:rPr lang="en-US" sz="4900" dirty="0" err="1">
                <a:solidFill>
                  <a:srgbClr val="FF1616"/>
                </a:solidFill>
                <a:latin typeface="Open Sans Extra Bold"/>
              </a:rPr>
              <a:t>trabalho</a:t>
            </a:r>
            <a:r>
              <a:rPr lang="en-US" sz="4900" dirty="0">
                <a:solidFill>
                  <a:srgbClr val="FF1616"/>
                </a:solidFill>
                <a:latin typeface="Open Sans Extra Bold"/>
              </a:rPr>
              <a:t> </a:t>
            </a:r>
            <a:r>
              <a:rPr lang="en-US" sz="4900" dirty="0" err="1">
                <a:solidFill>
                  <a:srgbClr val="FF1616"/>
                </a:solidFill>
                <a:latin typeface="Open Sans Extra Bold"/>
              </a:rPr>
              <a:t>somente</a:t>
            </a:r>
            <a:r>
              <a:rPr lang="en-US" sz="4900" dirty="0">
                <a:solidFill>
                  <a:srgbClr val="FF1616"/>
                </a:solidFill>
                <a:latin typeface="Open Sans Extra Bold"/>
              </a:rPr>
              <a:t> se </a:t>
            </a:r>
            <a:r>
              <a:rPr lang="en-US" sz="4900" dirty="0" err="1">
                <a:solidFill>
                  <a:srgbClr val="FF1616"/>
                </a:solidFill>
                <a:latin typeface="Open Sans Extra Bold"/>
              </a:rPr>
              <a:t>somos</a:t>
            </a:r>
            <a:r>
              <a:rPr lang="en-US" sz="4900" dirty="0">
                <a:solidFill>
                  <a:srgbClr val="FF1616"/>
                </a:solidFill>
                <a:latin typeface="Open Sans Extra Bold"/>
              </a:rPr>
              <a:t> </a:t>
            </a:r>
            <a:r>
              <a:rPr lang="en-US" sz="4900" dirty="0" err="1">
                <a:solidFill>
                  <a:srgbClr val="FF1616"/>
                </a:solidFill>
                <a:latin typeface="Open Sans Extra Bold"/>
              </a:rPr>
              <a:t>treinados</a:t>
            </a:r>
            <a:r>
              <a:rPr lang="en-US" sz="4900" dirty="0">
                <a:solidFill>
                  <a:srgbClr val="FF1616"/>
                </a:solidFill>
                <a:latin typeface="Open Sans Extra Bold"/>
              </a:rPr>
              <a:t> e </a:t>
            </a:r>
            <a:r>
              <a:rPr lang="en-US" sz="4900" dirty="0" err="1">
                <a:solidFill>
                  <a:srgbClr val="FF1616"/>
                </a:solidFill>
                <a:latin typeface="Open Sans Extra Bold"/>
              </a:rPr>
              <a:t>autorizados</a:t>
            </a:r>
            <a:r>
              <a:rPr lang="en-US" sz="4900" dirty="0">
                <a:solidFill>
                  <a:srgbClr val="FF1616"/>
                </a:solidFill>
                <a:latin typeface="Open Sans Extra Bold"/>
              </a:rPr>
              <a:t>.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3355860" y="813515"/>
            <a:ext cx="14280390" cy="59689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900"/>
              </a:lnSpc>
              <a:spcBef>
                <a:spcPct val="0"/>
              </a:spcBef>
            </a:pPr>
            <a:r>
              <a:rPr lang="en-US" sz="3500">
                <a:solidFill>
                  <a:srgbClr val="000000"/>
                </a:solidFill>
                <a:latin typeface="Open Sans Bold"/>
              </a:rPr>
              <a:t>Sete regras de segurança para trabalhos com veículos de carga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1958147" y="3772135"/>
            <a:ext cx="14280390" cy="596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900"/>
              </a:lnSpc>
            </a:pPr>
            <a:r>
              <a:rPr lang="en-US" sz="3500" u="sng" dirty="0">
                <a:solidFill>
                  <a:srgbClr val="000000"/>
                </a:solidFill>
                <a:latin typeface="Open Sans Extra Bold"/>
              </a:rPr>
              <a:t>FUNCIONÁRIO: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1940892" y="4650924"/>
            <a:ext cx="16007050" cy="12160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900"/>
              </a:lnSpc>
            </a:pP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Eu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opero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equipamentos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de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trabalho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só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se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eu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for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treinado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e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autorizado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para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fazê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-lo.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1940892" y="6351137"/>
            <a:ext cx="14280390" cy="596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900"/>
              </a:lnSpc>
            </a:pPr>
            <a:r>
              <a:rPr lang="en-US" sz="3500" u="sng" dirty="0">
                <a:solidFill>
                  <a:srgbClr val="000000"/>
                </a:solidFill>
                <a:latin typeface="Open Sans Extra Bold"/>
              </a:rPr>
              <a:t>SUPERVISOR: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1940892" y="7021514"/>
            <a:ext cx="16007050" cy="12160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900"/>
              </a:lnSpc>
            </a:pP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Eu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me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certifico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de que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os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funcionários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recebam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o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treinamento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e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instruções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necessárias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para a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atividade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que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irão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executar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.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1301681" y="1791779"/>
            <a:ext cx="414911" cy="81263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651"/>
              </a:lnSpc>
            </a:pPr>
            <a:r>
              <a:rPr lang="en-US" sz="4751" dirty="0">
                <a:solidFill>
                  <a:srgbClr val="000000"/>
                </a:solidFill>
                <a:latin typeface="Open Sans Extra Bold"/>
              </a:rPr>
              <a:t>6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4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19844" y="651750"/>
            <a:ext cx="16984499" cy="8983499"/>
            <a:chOff x="0" y="0"/>
            <a:chExt cx="22645999" cy="11977999"/>
          </a:xfrm>
        </p:grpSpPr>
        <p:grpSp>
          <p:nvGrpSpPr>
            <p:cNvPr id="3" name="Group 3"/>
            <p:cNvGrpSpPr/>
            <p:nvPr/>
          </p:nvGrpSpPr>
          <p:grpSpPr>
            <a:xfrm>
              <a:off x="0" y="0"/>
              <a:ext cx="22645999" cy="11977999"/>
              <a:chOff x="0" y="0"/>
              <a:chExt cx="5745374" cy="3038863"/>
            </a:xfrm>
          </p:grpSpPr>
          <p:sp>
            <p:nvSpPr>
              <p:cNvPr id="4" name="Freeform 4"/>
              <p:cNvSpPr/>
              <p:nvPr/>
            </p:nvSpPr>
            <p:spPr>
              <a:xfrm>
                <a:off x="0" y="0"/>
                <a:ext cx="5745374" cy="3038863"/>
              </a:xfrm>
              <a:custGeom>
                <a:avLst/>
                <a:gdLst/>
                <a:ahLst/>
                <a:cxnLst/>
                <a:rect l="l" t="t" r="r" b="b"/>
                <a:pathLst>
                  <a:path w="5745374" h="3038863">
                    <a:moveTo>
                      <a:pt x="5620914" y="3038863"/>
                    </a:moveTo>
                    <a:lnTo>
                      <a:pt x="124460" y="3038863"/>
                    </a:lnTo>
                    <a:cubicBezTo>
                      <a:pt x="55880" y="3038863"/>
                      <a:pt x="0" y="2982983"/>
                      <a:pt x="0" y="2914403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5620914" y="0"/>
                    </a:lnTo>
                    <a:cubicBezTo>
                      <a:pt x="5689494" y="0"/>
                      <a:pt x="5745374" y="55880"/>
                      <a:pt x="5745374" y="124460"/>
                    </a:cubicBezTo>
                    <a:lnTo>
                      <a:pt x="5745374" y="2914403"/>
                    </a:lnTo>
                    <a:cubicBezTo>
                      <a:pt x="5745374" y="2982983"/>
                      <a:pt x="5689494" y="3038863"/>
                      <a:pt x="5620914" y="3038863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</p:sp>
        </p:grpSp>
        <p:sp>
          <p:nvSpPr>
            <p:cNvPr id="5" name="AutoShape 5"/>
            <p:cNvSpPr/>
            <p:nvPr/>
          </p:nvSpPr>
          <p:spPr>
            <a:xfrm>
              <a:off x="0" y="1266422"/>
              <a:ext cx="22645999" cy="0"/>
            </a:xfrm>
            <a:prstGeom prst="line">
              <a:avLst/>
            </a:prstGeom>
            <a:ln w="12700" cap="rnd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grpSp>
          <p:nvGrpSpPr>
            <p:cNvPr id="6" name="Group 6"/>
            <p:cNvGrpSpPr/>
            <p:nvPr/>
          </p:nvGrpSpPr>
          <p:grpSpPr>
            <a:xfrm rot="-10800000">
              <a:off x="1386781" y="502600"/>
              <a:ext cx="289704" cy="289704"/>
              <a:chOff x="0" y="0"/>
              <a:chExt cx="6350000" cy="6350000"/>
            </a:xfrm>
          </p:grpSpPr>
          <p:sp>
            <p:nvSpPr>
              <p:cNvPr id="7" name="Freeform 7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FF0000"/>
              </a:solidFill>
            </p:spPr>
          </p:sp>
        </p:grpSp>
        <p:grpSp>
          <p:nvGrpSpPr>
            <p:cNvPr id="8" name="Group 8"/>
            <p:cNvGrpSpPr/>
            <p:nvPr/>
          </p:nvGrpSpPr>
          <p:grpSpPr>
            <a:xfrm rot="-10800000">
              <a:off x="1039940" y="502600"/>
              <a:ext cx="289704" cy="289704"/>
              <a:chOff x="0" y="0"/>
              <a:chExt cx="6350000" cy="6350000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FFD558"/>
              </a:solidFill>
            </p:spPr>
          </p:sp>
        </p:grpSp>
        <p:grpSp>
          <p:nvGrpSpPr>
            <p:cNvPr id="10" name="Group 10"/>
            <p:cNvGrpSpPr/>
            <p:nvPr/>
          </p:nvGrpSpPr>
          <p:grpSpPr>
            <a:xfrm rot="-10800000">
              <a:off x="693100" y="502600"/>
              <a:ext cx="289704" cy="289704"/>
              <a:chOff x="0" y="0"/>
              <a:chExt cx="6350000" cy="6350000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1E803E"/>
              </a:solidFill>
            </p:spPr>
          </p:sp>
        </p:grpSp>
      </p:grpSp>
      <p:pic>
        <p:nvPicPr>
          <p:cNvPr id="12" name="Picture 1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19844" y="8971572"/>
            <a:ext cx="479273" cy="482442"/>
          </a:xfrm>
          <a:prstGeom prst="rect">
            <a:avLst/>
          </a:prstGeom>
        </p:spPr>
      </p:pic>
      <p:pic>
        <p:nvPicPr>
          <p:cNvPr id="13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p:blipFill>
        <p:spPr>
          <a:xfrm>
            <a:off x="6193507" y="8996815"/>
            <a:ext cx="507685" cy="507685"/>
          </a:xfrm>
          <a:prstGeom prst="rect">
            <a:avLst/>
          </a:prstGeom>
        </p:spPr>
      </p:pic>
      <p:pic>
        <p:nvPicPr>
          <p:cNvPr id="14" name="Picture 1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10283931" y="9022058"/>
            <a:ext cx="497726" cy="497726"/>
          </a:xfrm>
          <a:prstGeom prst="rect">
            <a:avLst/>
          </a:prstGeom>
        </p:spPr>
      </p:pic>
      <p:pic>
        <p:nvPicPr>
          <p:cNvPr id="15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>
            <a:fillRect/>
          </a:stretch>
        </p:blipFill>
        <p:spPr>
          <a:xfrm>
            <a:off x="14259622" y="9047302"/>
            <a:ext cx="577922" cy="406712"/>
          </a:xfrm>
          <a:prstGeom prst="rect">
            <a:avLst/>
          </a:prstGeom>
        </p:spPr>
      </p:pic>
      <p:sp>
        <p:nvSpPr>
          <p:cNvPr id="16" name="TextBox 16"/>
          <p:cNvSpPr txBox="1"/>
          <p:nvPr/>
        </p:nvSpPr>
        <p:spPr>
          <a:xfrm>
            <a:off x="1332467" y="8964908"/>
            <a:ext cx="4393109" cy="5143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1E803E"/>
                </a:solidFill>
                <a:latin typeface="Open Sans"/>
              </a:rPr>
              <a:t>www.temseguranca.com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6834542" y="8964908"/>
            <a:ext cx="2877889" cy="5143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1E803E"/>
                </a:solidFill>
                <a:latin typeface="Open Sans"/>
              </a:rPr>
              <a:t>@temseguranca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0915007" y="8939665"/>
            <a:ext cx="2877889" cy="5143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1E803E"/>
                </a:solidFill>
                <a:latin typeface="Open Sans"/>
              </a:rPr>
              <a:t>@temseguranca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14970894" y="8939665"/>
            <a:ext cx="2535287" cy="5143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1E803E"/>
                </a:solidFill>
                <a:latin typeface="Open Sans"/>
              </a:rPr>
              <a:t>temseguranca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199117" y="766050"/>
            <a:ext cx="3135103" cy="80077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026"/>
              </a:lnSpc>
            </a:pPr>
            <a:r>
              <a:rPr lang="en-US" sz="6026">
                <a:solidFill>
                  <a:srgbClr val="171717"/>
                </a:solidFill>
                <a:latin typeface="Barlow Bold"/>
              </a:rPr>
              <a:t>DDS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2252583" y="1791779"/>
            <a:ext cx="15383666" cy="16946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860"/>
              </a:lnSpc>
            </a:pPr>
            <a:r>
              <a:rPr lang="en-US" sz="4900" dirty="0" err="1">
                <a:solidFill>
                  <a:srgbClr val="FF1616"/>
                </a:solidFill>
                <a:latin typeface="Open Sans Extra Bold"/>
              </a:rPr>
              <a:t>Nós</a:t>
            </a:r>
            <a:r>
              <a:rPr lang="en-US" sz="4900" dirty="0">
                <a:solidFill>
                  <a:srgbClr val="FF1616"/>
                </a:solidFill>
                <a:latin typeface="Open Sans Extra Bold"/>
              </a:rPr>
              <a:t> </a:t>
            </a:r>
            <a:r>
              <a:rPr lang="en-US" sz="4900" dirty="0" err="1">
                <a:solidFill>
                  <a:srgbClr val="FF1616"/>
                </a:solidFill>
                <a:latin typeface="Open Sans Extra Bold"/>
              </a:rPr>
              <a:t>usamos</a:t>
            </a:r>
            <a:r>
              <a:rPr lang="en-US" sz="4900" dirty="0">
                <a:solidFill>
                  <a:srgbClr val="FF1616"/>
                </a:solidFill>
                <a:latin typeface="Open Sans Extra Bold"/>
              </a:rPr>
              <a:t> o </a:t>
            </a:r>
            <a:r>
              <a:rPr lang="en-US" sz="4900" dirty="0" err="1">
                <a:solidFill>
                  <a:srgbClr val="FF1616"/>
                </a:solidFill>
                <a:latin typeface="Open Sans Extra Bold"/>
              </a:rPr>
              <a:t>equipamento</a:t>
            </a:r>
            <a:r>
              <a:rPr lang="en-US" sz="4900" dirty="0">
                <a:solidFill>
                  <a:srgbClr val="FF1616"/>
                </a:solidFill>
                <a:latin typeface="Open Sans Extra Bold"/>
              </a:rPr>
              <a:t> de </a:t>
            </a:r>
            <a:r>
              <a:rPr lang="en-US" sz="4900" dirty="0" err="1">
                <a:solidFill>
                  <a:srgbClr val="FF1616"/>
                </a:solidFill>
                <a:latin typeface="Open Sans Extra Bold"/>
              </a:rPr>
              <a:t>proteção</a:t>
            </a:r>
            <a:r>
              <a:rPr lang="en-US" sz="4900" dirty="0">
                <a:solidFill>
                  <a:srgbClr val="FF1616"/>
                </a:solidFill>
                <a:latin typeface="Open Sans Extra Bold"/>
              </a:rPr>
              <a:t> individual.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3355860" y="813515"/>
            <a:ext cx="14280390" cy="59689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900"/>
              </a:lnSpc>
              <a:spcBef>
                <a:spcPct val="0"/>
              </a:spcBef>
            </a:pPr>
            <a:r>
              <a:rPr lang="en-US" sz="3500">
                <a:solidFill>
                  <a:srgbClr val="000000"/>
                </a:solidFill>
                <a:latin typeface="Open Sans Bold"/>
              </a:rPr>
              <a:t>Sete regras de segurança para trabalhos com veículos de carga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1958147" y="3772135"/>
            <a:ext cx="14280390" cy="596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900"/>
              </a:lnSpc>
            </a:pPr>
            <a:r>
              <a:rPr lang="en-US" sz="3500" u="sng" dirty="0">
                <a:solidFill>
                  <a:srgbClr val="000000"/>
                </a:solidFill>
                <a:latin typeface="Open Sans Extra Bold"/>
              </a:rPr>
              <a:t>FUNCIONÁRIO: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1940892" y="4650924"/>
            <a:ext cx="16007050" cy="596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900"/>
              </a:lnSpc>
            </a:pP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Eu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uso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o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equipamento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de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proteção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individual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exigido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.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1940892" y="6351137"/>
            <a:ext cx="14280390" cy="596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900"/>
              </a:lnSpc>
            </a:pPr>
            <a:r>
              <a:rPr lang="en-US" sz="3500" u="sng" dirty="0">
                <a:solidFill>
                  <a:srgbClr val="000000"/>
                </a:solidFill>
                <a:latin typeface="Open Sans Extra Bold"/>
              </a:rPr>
              <a:t>SUPERVISOR: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1940892" y="7021514"/>
            <a:ext cx="16007050" cy="18351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900"/>
              </a:lnSpc>
            </a:pP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Eu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me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certifico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de que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os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funcionários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recebam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o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equipamento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de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proteção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individual,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bem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como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a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sua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correta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utilização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e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conservação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.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Eu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também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uso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os</a:t>
            </a:r>
            <a:r>
              <a:rPr lang="en-US" sz="3500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 Extra Bold"/>
              </a:rPr>
              <a:t>EPIs.</a:t>
            </a:r>
            <a:endParaRPr lang="en-US" sz="3500" dirty="0">
              <a:solidFill>
                <a:srgbClr val="000000"/>
              </a:solidFill>
              <a:latin typeface="Open Sans Extra Bold"/>
            </a:endParaRPr>
          </a:p>
        </p:txBody>
      </p:sp>
      <p:sp>
        <p:nvSpPr>
          <p:cNvPr id="27" name="TextBox 27"/>
          <p:cNvSpPr txBox="1"/>
          <p:nvPr/>
        </p:nvSpPr>
        <p:spPr>
          <a:xfrm>
            <a:off x="1400981" y="1814854"/>
            <a:ext cx="414911" cy="8592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651"/>
              </a:lnSpc>
            </a:pPr>
            <a:r>
              <a:rPr lang="en-US" sz="4751" dirty="0">
                <a:solidFill>
                  <a:schemeClr val="tx2">
                    <a:lumMod val="60000"/>
                    <a:lumOff val="40000"/>
                  </a:schemeClr>
                </a:solidFill>
                <a:latin typeface="Open Sans Extra Bold"/>
              </a:rPr>
              <a:t>7</a:t>
            </a:r>
            <a:r>
              <a:rPr lang="en-US" sz="4751" dirty="0">
                <a:solidFill>
                  <a:srgbClr val="000000"/>
                </a:solidFill>
                <a:latin typeface="Open Sans Extra Bold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4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445</Words>
  <Application>Microsoft Office PowerPoint</Application>
  <PresentationFormat>Personalizar</PresentationFormat>
  <Paragraphs>84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4" baseType="lpstr">
      <vt:lpstr>Arial</vt:lpstr>
      <vt:lpstr>Open Sans</vt:lpstr>
      <vt:lpstr>Open Sans Bold</vt:lpstr>
      <vt:lpstr>Barlow Bold</vt:lpstr>
      <vt:lpstr>Calibri</vt:lpstr>
      <vt:lpstr>Open Sans Extra Bold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DDS</dc:title>
  <dc:creator>Darcy Mendes</dc:creator>
  <cp:lastModifiedBy>Conta da Microsoft</cp:lastModifiedBy>
  <cp:revision>5</cp:revision>
  <dcterms:created xsi:type="dcterms:W3CDTF">2006-08-16T00:00:00Z</dcterms:created>
  <dcterms:modified xsi:type="dcterms:W3CDTF">2022-09-12T14:55:09Z</dcterms:modified>
  <dc:identifier>DAFMBgb0NvE</dc:identifier>
</cp:coreProperties>
</file>